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9"/>
  </p:notesMasterIdLst>
  <p:sldIdLst>
    <p:sldId id="259" r:id="rId2"/>
    <p:sldId id="284" r:id="rId3"/>
    <p:sldId id="279" r:id="rId4"/>
    <p:sldId id="286" r:id="rId5"/>
    <p:sldId id="287" r:id="rId6"/>
    <p:sldId id="288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3725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ED2DE-DFA1-43F6-99B6-CDCD5DC92F75}" type="datetimeFigureOut">
              <a:rPr lang="en-US" smtClean="0"/>
              <a:t>4/1/2024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B2137-B6FD-4F42-8D60-8454095A12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9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952" cy="5987568"/>
          </a:xfrm>
          <a:custGeom>
            <a:avLst/>
            <a:gdLst>
              <a:gd name="connsiteX0" fmla="*/ 0 w 12188952"/>
              <a:gd name="connsiteY0" fmla="*/ 0 h 5987568"/>
              <a:gd name="connsiteX1" fmla="*/ 12188952 w 12188952"/>
              <a:gd name="connsiteY1" fmla="*/ 0 h 5987568"/>
              <a:gd name="connsiteX2" fmla="*/ 12188952 w 12188952"/>
              <a:gd name="connsiteY2" fmla="*/ 2829643 h 5987568"/>
              <a:gd name="connsiteX3" fmla="*/ 12157930 w 12188952"/>
              <a:gd name="connsiteY3" fmla="*/ 2828926 h 5987568"/>
              <a:gd name="connsiteX4" fmla="*/ 8603070 w 12188952"/>
              <a:gd name="connsiteY4" fmla="*/ 3030981 h 5987568"/>
              <a:gd name="connsiteX5" fmla="*/ 56496 w 12188952"/>
              <a:gd name="connsiteY5" fmla="*/ 5940435 h 5987568"/>
              <a:gd name="connsiteX6" fmla="*/ 0 w 12188952"/>
              <a:gd name="connsiteY6" fmla="*/ 5987568 h 598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5987568">
                <a:moveTo>
                  <a:pt x="0" y="0"/>
                </a:moveTo>
                <a:lnTo>
                  <a:pt x="12188952" y="0"/>
                </a:lnTo>
                <a:lnTo>
                  <a:pt x="12188952" y="2829643"/>
                </a:lnTo>
                <a:lnTo>
                  <a:pt x="12157930" y="2828926"/>
                </a:lnTo>
                <a:cubicBezTo>
                  <a:pt x="11039965" y="2814536"/>
                  <a:pt x="9842173" y="2878838"/>
                  <a:pt x="8603070" y="3030981"/>
                </a:cubicBezTo>
                <a:cubicBezTo>
                  <a:pt x="4885764" y="3487408"/>
                  <a:pt x="1720453" y="4620973"/>
                  <a:pt x="56496" y="5940435"/>
                </a:cubicBezTo>
                <a:lnTo>
                  <a:pt x="0" y="59875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857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514600"/>
            <a:ext cx="10972800" cy="3624943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7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gether We C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514600"/>
            <a:ext cx="10972800" cy="3624943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Together We Can Slide Title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9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2514601"/>
            <a:ext cx="5295900" cy="3619500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3pPr marL="685800" indent="-282575">
              <a:defRPr/>
            </a:lvl3pPr>
            <a:lvl4pPr marL="860425" indent="-282575">
              <a:defRPr/>
            </a:lvl4pPr>
            <a:lvl5pPr marL="968375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14599"/>
            <a:ext cx="5524500" cy="3619501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3pPr marL="739775" indent="-282575">
              <a:defRPr/>
            </a:lvl3pPr>
            <a:lvl4pPr marL="914400" indent="-282575">
              <a:defRPr/>
            </a:lvl4pPr>
            <a:lvl5pPr marL="1035050" indent="-2286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2516643"/>
            <a:ext cx="5120640" cy="530640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3209663"/>
            <a:ext cx="5120640" cy="2924437"/>
          </a:xfr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3061" y="2516644"/>
            <a:ext cx="5120640" cy="530639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6060" y="3209663"/>
            <a:ext cx="5120640" cy="2924437"/>
          </a:xfr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231367" y="2514600"/>
            <a:ext cx="0" cy="3619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89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9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33500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514600"/>
            <a:ext cx="6172200" cy="3619500"/>
          </a:xfrm>
        </p:spPr>
        <p:txBody>
          <a:bodyPr/>
          <a:lstStyle>
            <a:lvl1pPr>
              <a:defRPr sz="2500" baseline="0">
                <a:solidFill>
                  <a:schemeClr val="accent3"/>
                </a:solidFill>
              </a:defRPr>
            </a:lvl1pPr>
            <a:lvl2pPr>
              <a:defRPr sz="2200" baseline="0"/>
            </a:lvl2pPr>
            <a:lvl3pPr marL="631825" indent="-228600">
              <a:defRPr sz="1800" baseline="0"/>
            </a:lvl3pPr>
            <a:lvl4pPr marL="860425" indent="-282575">
              <a:defRPr sz="1600" baseline="0"/>
            </a:lvl4pPr>
            <a:lvl5pPr marL="1035050" indent="-295275"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514600"/>
            <a:ext cx="4048125" cy="3619500"/>
          </a:xfrm>
        </p:spPr>
        <p:txBody>
          <a:bodyPr/>
          <a:lstStyle>
            <a:lvl1pPr marL="0" indent="0">
              <a:buNone/>
              <a:defRPr sz="1600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2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23900" y="2514600"/>
            <a:ext cx="6513512" cy="36195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8575" y="2514600"/>
            <a:ext cx="4048125" cy="3619500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cap="non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127256"/>
          </a:xfrm>
          <a:custGeom>
            <a:avLst/>
            <a:gdLst>
              <a:gd name="connsiteX0" fmla="*/ 0 w 12192001"/>
              <a:gd name="connsiteY0" fmla="*/ 0 h 5127256"/>
              <a:gd name="connsiteX1" fmla="*/ 12188952 w 12192001"/>
              <a:gd name="connsiteY1" fmla="*/ 0 h 5127256"/>
              <a:gd name="connsiteX2" fmla="*/ 12188952 w 12192001"/>
              <a:gd name="connsiteY2" fmla="*/ 31447 h 5127256"/>
              <a:gd name="connsiteX3" fmla="*/ 12192001 w 12192001"/>
              <a:gd name="connsiteY3" fmla="*/ 31447 h 5127256"/>
              <a:gd name="connsiteX4" fmla="*/ 12192001 w 12192001"/>
              <a:gd name="connsiteY4" fmla="*/ 77166 h 5127256"/>
              <a:gd name="connsiteX5" fmla="*/ 12188953 w 12192001"/>
              <a:gd name="connsiteY5" fmla="*/ 77166 h 5127256"/>
              <a:gd name="connsiteX6" fmla="*/ 12188953 w 12192001"/>
              <a:gd name="connsiteY6" fmla="*/ 1969331 h 5127256"/>
              <a:gd name="connsiteX7" fmla="*/ 12157931 w 12192001"/>
              <a:gd name="connsiteY7" fmla="*/ 1968614 h 5127256"/>
              <a:gd name="connsiteX8" fmla="*/ 8603071 w 12192001"/>
              <a:gd name="connsiteY8" fmla="*/ 2170669 h 5127256"/>
              <a:gd name="connsiteX9" fmla="*/ 56497 w 12192001"/>
              <a:gd name="connsiteY9" fmla="*/ 5080123 h 5127256"/>
              <a:gd name="connsiteX10" fmla="*/ 1 w 12192001"/>
              <a:gd name="connsiteY10" fmla="*/ 5127256 h 5127256"/>
              <a:gd name="connsiteX11" fmla="*/ 1 w 12192001"/>
              <a:gd name="connsiteY11" fmla="*/ 128573 h 5127256"/>
              <a:gd name="connsiteX12" fmla="*/ 0 w 12192001"/>
              <a:gd name="connsiteY12" fmla="*/ 128573 h 512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1" h="5127256">
                <a:moveTo>
                  <a:pt x="0" y="0"/>
                </a:moveTo>
                <a:lnTo>
                  <a:pt x="12188952" y="0"/>
                </a:lnTo>
                <a:lnTo>
                  <a:pt x="12188952" y="31447"/>
                </a:lnTo>
                <a:lnTo>
                  <a:pt x="12192001" y="31447"/>
                </a:lnTo>
                <a:lnTo>
                  <a:pt x="12192001" y="77166"/>
                </a:lnTo>
                <a:lnTo>
                  <a:pt x="12188953" y="77166"/>
                </a:lnTo>
                <a:lnTo>
                  <a:pt x="12188953" y="1969331"/>
                </a:lnTo>
                <a:lnTo>
                  <a:pt x="12157931" y="1968614"/>
                </a:lnTo>
                <a:cubicBezTo>
                  <a:pt x="11039966" y="1954224"/>
                  <a:pt x="9842174" y="2018526"/>
                  <a:pt x="8603071" y="2170669"/>
                </a:cubicBezTo>
                <a:cubicBezTo>
                  <a:pt x="4885766" y="2627096"/>
                  <a:pt x="1720454" y="3760661"/>
                  <a:pt x="56497" y="5080123"/>
                </a:cubicBezTo>
                <a:lnTo>
                  <a:pt x="1" y="5127256"/>
                </a:lnTo>
                <a:lnTo>
                  <a:pt x="1" y="128573"/>
                </a:lnTo>
                <a:lnTo>
                  <a:pt x="0" y="12857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542"/>
            <a:ext cx="12188952" cy="68562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34100"/>
            <a:ext cx="4978400" cy="37753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cap="none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Subtext Here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1524000" y="4946071"/>
            <a:ext cx="4978400" cy="1188029"/>
          </a:xfrm>
        </p:spPr>
        <p:txBody>
          <a:bodyPr>
            <a:normAutofit/>
          </a:bodyPr>
          <a:lstStyle>
            <a:lvl1pPr algn="l">
              <a:defRPr sz="2200" b="1" i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399309" y="5306291"/>
            <a:ext cx="0" cy="1094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40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Slide No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0760" y="6134100"/>
            <a:ext cx="5654040" cy="377532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cap="none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Subtext Here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270760" y="5364480"/>
            <a:ext cx="5654040" cy="769620"/>
          </a:xfrm>
        </p:spPr>
        <p:txBody>
          <a:bodyPr>
            <a:normAutofit/>
          </a:bodyPr>
          <a:lstStyle>
            <a:lvl1pPr algn="l">
              <a:defRPr sz="2200" b="1" i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6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442605"/>
            <a:ext cx="6044045" cy="214399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One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3725140"/>
            <a:ext cx="6044045" cy="1791739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44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442605"/>
            <a:ext cx="6044045" cy="214399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One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3725140"/>
            <a:ext cx="6044045" cy="1791739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873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831081" cy="6858000"/>
          </a:xfrm>
          <a:custGeom>
            <a:avLst/>
            <a:gdLst>
              <a:gd name="connsiteX0" fmla="*/ 0 w 4831081"/>
              <a:gd name="connsiteY0" fmla="*/ 0 h 6858000"/>
              <a:gd name="connsiteX1" fmla="*/ 4540175 w 4831081"/>
              <a:gd name="connsiteY1" fmla="*/ 0 h 6858000"/>
              <a:gd name="connsiteX2" fmla="*/ 4610232 w 4831081"/>
              <a:gd name="connsiteY2" fmla="*/ 408350 h 6858000"/>
              <a:gd name="connsiteX3" fmla="*/ 4831081 w 4831081"/>
              <a:gd name="connsiteY3" fmla="*/ 3479915 h 6858000"/>
              <a:gd name="connsiteX4" fmla="*/ 4610232 w 4831081"/>
              <a:gd name="connsiteY4" fmla="*/ 6551480 h 6858000"/>
              <a:gd name="connsiteX5" fmla="*/ 4557645 w 4831081"/>
              <a:gd name="connsiteY5" fmla="*/ 6858000 h 6858000"/>
              <a:gd name="connsiteX6" fmla="*/ 0 w 483108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1081" h="6858000">
                <a:moveTo>
                  <a:pt x="0" y="0"/>
                </a:moveTo>
                <a:lnTo>
                  <a:pt x="4540175" y="0"/>
                </a:lnTo>
                <a:lnTo>
                  <a:pt x="4610232" y="408350"/>
                </a:lnTo>
                <a:cubicBezTo>
                  <a:pt x="4752442" y="1352426"/>
                  <a:pt x="4831081" y="2390384"/>
                  <a:pt x="4831081" y="3479915"/>
                </a:cubicBezTo>
                <a:cubicBezTo>
                  <a:pt x="4831081" y="4569446"/>
                  <a:pt x="4752442" y="5607404"/>
                  <a:pt x="4610232" y="6551480"/>
                </a:cubicBezTo>
                <a:lnTo>
                  <a:pt x="45576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0"/>
            <a:ext cx="76565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442605"/>
            <a:ext cx="6044045" cy="214399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Two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3725140"/>
            <a:ext cx="6044045" cy="1730779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71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028700"/>
            <a:ext cx="6044045" cy="133350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One Title with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2514600"/>
            <a:ext cx="6044045" cy="2956560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15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Text,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24" y="0"/>
            <a:ext cx="7656576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52654" y="1028700"/>
            <a:ext cx="6044045" cy="1333500"/>
          </a:xfrm>
        </p:spPr>
        <p:txBody>
          <a:bodyPr anchor="b">
            <a:normAutofit/>
          </a:bodyPr>
          <a:lstStyle>
            <a:lvl1pPr>
              <a:defRPr sz="3500" cap="none" baseline="0"/>
            </a:lvl1pPr>
          </a:lstStyle>
          <a:p>
            <a:r>
              <a:rPr lang="en-US" dirty="0" smtClean="0"/>
              <a:t>Section One Title with Text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52654" y="2514600"/>
            <a:ext cx="6044045" cy="2956560"/>
          </a:xfrm>
        </p:spPr>
        <p:txBody>
          <a:bodyPr/>
          <a:lstStyle>
            <a:lvl1pPr marL="0" indent="0">
              <a:buNone/>
              <a:defRPr sz="2400" cap="none" baseline="0">
                <a:solidFill>
                  <a:schemeClr val="accent4"/>
                </a:solidFill>
              </a:defRPr>
            </a:lvl1pPr>
            <a:lvl2pPr marL="457200" indent="-228600"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685800" indent="-228600"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</a:defRPr>
            </a:lvl3pPr>
            <a:lvl4pPr marL="9144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143000" indent="-228600"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Sample subtext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31081" cy="6858000"/>
          </a:xfrm>
          <a:custGeom>
            <a:avLst/>
            <a:gdLst>
              <a:gd name="connsiteX0" fmla="*/ 0 w 4831081"/>
              <a:gd name="connsiteY0" fmla="*/ 0 h 6858000"/>
              <a:gd name="connsiteX1" fmla="*/ 4540175 w 4831081"/>
              <a:gd name="connsiteY1" fmla="*/ 0 h 6858000"/>
              <a:gd name="connsiteX2" fmla="*/ 4610232 w 4831081"/>
              <a:gd name="connsiteY2" fmla="*/ 408350 h 6858000"/>
              <a:gd name="connsiteX3" fmla="*/ 4831081 w 4831081"/>
              <a:gd name="connsiteY3" fmla="*/ 3479915 h 6858000"/>
              <a:gd name="connsiteX4" fmla="*/ 4610232 w 4831081"/>
              <a:gd name="connsiteY4" fmla="*/ 6551480 h 6858000"/>
              <a:gd name="connsiteX5" fmla="*/ 4557645 w 4831081"/>
              <a:gd name="connsiteY5" fmla="*/ 6858000 h 6858000"/>
              <a:gd name="connsiteX6" fmla="*/ 0 w 483108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1081" h="6858000">
                <a:moveTo>
                  <a:pt x="0" y="0"/>
                </a:moveTo>
                <a:lnTo>
                  <a:pt x="4540175" y="0"/>
                </a:lnTo>
                <a:lnTo>
                  <a:pt x="4610232" y="408350"/>
                </a:lnTo>
                <a:cubicBezTo>
                  <a:pt x="4752442" y="1352426"/>
                  <a:pt x="4831081" y="2390384"/>
                  <a:pt x="4831081" y="3479915"/>
                </a:cubicBezTo>
                <a:cubicBezTo>
                  <a:pt x="4831081" y="4569446"/>
                  <a:pt x="4752442" y="5607404"/>
                  <a:pt x="4610232" y="6551480"/>
                </a:cubicBezTo>
                <a:lnTo>
                  <a:pt x="455764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3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9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1028700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2514600"/>
            <a:ext cx="10972800" cy="3624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0384" y="6417847"/>
            <a:ext cx="1278487" cy="32004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DD189EF-A623-4A17-996F-8C0C3C874136}" type="datetime4">
              <a:rPr lang="en-US" smtClean="0"/>
              <a:pPr/>
              <a:t>April 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3527" y="6417847"/>
            <a:ext cx="6563225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Footer: Arial 10pt., Gray 80% (Color: Text 2), left aligned, text aligned middle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" y="6417847"/>
            <a:ext cx="441828" cy="32004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 algn="l"/>
            <a:fld id="{41A61A4C-179D-4E10-9D64-8F0964B9DE6A}" type="slidenum">
              <a:rPr lang="en-US" smtClean="0"/>
              <a:pPr algn="l"/>
              <a:t>‹#›</a:t>
            </a:fld>
            <a:r>
              <a:rPr lang="en-US" dirty="0" smtClean="0"/>
              <a:t>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5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2" r:id="rId3"/>
    <p:sldLayoutId id="2147483679" r:id="rId4"/>
    <p:sldLayoutId id="2147483690" r:id="rId5"/>
    <p:sldLayoutId id="2147483680" r:id="rId6"/>
    <p:sldLayoutId id="2147483689" r:id="rId7"/>
    <p:sldLayoutId id="2147483693" r:id="rId8"/>
    <p:sldLayoutId id="2147483681" r:id="rId9"/>
    <p:sldLayoutId id="2147483682" r:id="rId10"/>
    <p:sldLayoutId id="2147483691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i="0" kern="1200" cap="all" baseline="0">
          <a:solidFill>
            <a:schemeClr val="accent3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922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2" orient="horz" pos="72" userDrawn="1">
          <p15:clr>
            <a:srgbClr val="F26B43"/>
          </p15:clr>
        </p15:guide>
        <p15:guide id="13" pos="72" userDrawn="1">
          <p15:clr>
            <a:srgbClr val="F26B43"/>
          </p15:clr>
        </p15:guide>
        <p15:guide id="14" orient="horz" pos="4248" userDrawn="1">
          <p15:clr>
            <a:srgbClr val="F26B43"/>
          </p15:clr>
        </p15:guide>
        <p15:guide id="15" pos="7608" userDrawn="1">
          <p15:clr>
            <a:srgbClr val="F26B43"/>
          </p15:clr>
        </p15:guide>
        <p15:guide id="16" orient="horz" pos="648" userDrawn="1">
          <p15:clr>
            <a:srgbClr val="F26B43"/>
          </p15:clr>
        </p15:guide>
        <p15:guide id="17" pos="456" userDrawn="1">
          <p15:clr>
            <a:srgbClr val="F26B43"/>
          </p15:clr>
        </p15:guide>
        <p15:guide id="18" orient="horz" pos="1488" userDrawn="1">
          <p15:clr>
            <a:srgbClr val="F26B43"/>
          </p15:clr>
        </p15:guide>
        <p15:guide id="19" orient="horz" pos="1584" userDrawn="1">
          <p15:clr>
            <a:srgbClr val="F26B43"/>
          </p15:clr>
        </p15:guide>
        <p15:guide id="20" pos="7368" userDrawn="1">
          <p15:clr>
            <a:srgbClr val="F26B43"/>
          </p15:clr>
        </p15:guide>
        <p15:guide id="21" orient="horz" pos="4032" userDrawn="1">
          <p15:clr>
            <a:srgbClr val="F26B43"/>
          </p15:clr>
        </p15:guide>
        <p15:guide id="22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475" y="6143625"/>
            <a:ext cx="5654040" cy="37753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Ordinance for Introduction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475" y="5276850"/>
            <a:ext cx="6019800" cy="942975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Unauthorized camping or encampments on public property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62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91416" y="1318780"/>
            <a:ext cx="6044045" cy="108152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Overview </a:t>
            </a:r>
            <a:endParaRPr lang="en-US" sz="40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33554" y="458065"/>
            <a:ext cx="6044045" cy="5180735"/>
          </a:xfrm>
        </p:spPr>
        <p:txBody>
          <a:bodyPr>
            <a:noAutofit/>
          </a:bodyPr>
          <a:lstStyle/>
          <a:p>
            <a:pPr lvl="0"/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San Diego Regional Task Force on Homelessness conducts an annual Point-in-Time (PIT) count</a:t>
            </a:r>
          </a:p>
          <a:p>
            <a:pPr marL="800100" lvl="1" indent="-342900"/>
            <a:r>
              <a:rPr lang="en-US" sz="1600" dirty="0" smtClean="0"/>
              <a:t>2020 – 125 unsheltered individuals </a:t>
            </a:r>
          </a:p>
          <a:p>
            <a:pPr marL="800100" lvl="1" indent="-342900"/>
            <a:r>
              <a:rPr lang="en-US" sz="1600" dirty="0" smtClean="0">
                <a:solidFill>
                  <a:schemeClr val="tx1"/>
                </a:solidFill>
              </a:rPr>
              <a:t>2022 – 149 unsheltered individuals</a:t>
            </a:r>
          </a:p>
          <a:p>
            <a:pPr marL="800100" lvl="1" indent="-342900"/>
            <a:r>
              <a:rPr lang="en-US" sz="1600" dirty="0" smtClean="0"/>
              <a:t>2023 – 159 unsheltered individuals </a:t>
            </a:r>
          </a:p>
          <a:p>
            <a:pPr marL="800100" lvl="1" indent="-342900"/>
            <a:endParaRPr 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HOME Team has seen an increase of individuals from the City of San </a:t>
            </a:r>
            <a:r>
              <a:rPr lang="en-US" sz="2000" dirty="0" smtClean="0">
                <a:solidFill>
                  <a:schemeClr val="tx1"/>
                </a:solidFill>
              </a:rPr>
              <a:t>Diego in National City </a:t>
            </a:r>
            <a:r>
              <a:rPr lang="en-US" sz="2000" dirty="0" smtClean="0">
                <a:solidFill>
                  <a:schemeClr val="tx1"/>
                </a:solidFill>
              </a:rPr>
              <a:t>since San Diego’s encampment ordinance has gone into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By allowing unregulated human activity, it poses health and safety risks to all individuals </a:t>
            </a:r>
          </a:p>
        </p:txBody>
      </p:sp>
    </p:spTree>
    <p:extLst>
      <p:ext uri="{BB962C8B-B14F-4D97-AF65-F5344CB8AC3E}">
        <p14:creationId xmlns:p14="http://schemas.microsoft.com/office/powerpoint/2010/main" val="18694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57225" y="1990725"/>
            <a:ext cx="10972800" cy="362494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246062"/>
            <a:ext cx="109728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City’s Current Homelessness Response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225" y="1990724"/>
            <a:ext cx="11115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HOME Program – Partnership between NCPD and HOME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HOME Team conducts outreach and connects individuals to services such as: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Mental health services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Substance abuse services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County</a:t>
            </a:r>
            <a:r>
              <a:rPr lang="en-US" dirty="0"/>
              <a:t> </a:t>
            </a:r>
            <a:r>
              <a:rPr lang="en-US" dirty="0" smtClean="0"/>
              <a:t>services (e.g. General Relief and Food Stamps)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June through December 2023 – the HOME Team helped 89 people and placed 25 people into housing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San Diego Rescue Mission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 thirty day shelter that will have 162 beds that will assist families with children and adults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Anticipated to open this summer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beds will be open to anyone in San Diego County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075" y="2247900"/>
            <a:ext cx="10972800" cy="3624943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cap="none" dirty="0"/>
              <a:t>The health and safety risks from unregulated human activity can include: </a:t>
            </a:r>
          </a:p>
          <a:p>
            <a:pPr marL="800100" lvl="1" indent="-342900"/>
            <a:r>
              <a:rPr lang="en-US" sz="2100" dirty="0"/>
              <a:t>Disease</a:t>
            </a:r>
          </a:p>
          <a:p>
            <a:pPr marL="800100" lvl="1" indent="-342900"/>
            <a:r>
              <a:rPr lang="en-US" sz="2100" dirty="0"/>
              <a:t>Bacterial and viral infections </a:t>
            </a:r>
          </a:p>
          <a:p>
            <a:pPr marL="800100" lvl="1" indent="-342900"/>
            <a:r>
              <a:rPr lang="en-US" sz="2100" dirty="0"/>
              <a:t>Water pollution</a:t>
            </a:r>
          </a:p>
          <a:p>
            <a:pPr marL="800100" lvl="1" indent="-342900"/>
            <a:r>
              <a:rPr lang="en-US" sz="2100" dirty="0"/>
              <a:t>Risk of drug exposure or overdose</a:t>
            </a:r>
          </a:p>
          <a:p>
            <a:pPr marL="800100" lvl="1" indent="-342900"/>
            <a:r>
              <a:rPr lang="en-US" sz="2100" dirty="0"/>
              <a:t>Pedestrian danger</a:t>
            </a:r>
          </a:p>
          <a:p>
            <a:pPr lvl="1"/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cap="none" dirty="0"/>
              <a:t>The HOME Team regularly finds the following during the cleanup of </a:t>
            </a:r>
            <a:r>
              <a:rPr lang="en-US" sz="2300" cap="none" dirty="0" smtClean="0"/>
              <a:t>encampments or in tents:</a:t>
            </a:r>
            <a:endParaRPr lang="en-US" sz="2300" cap="none" dirty="0"/>
          </a:p>
          <a:p>
            <a:pPr marL="800100" lvl="1" indent="-342900"/>
            <a:r>
              <a:rPr lang="en-US" sz="2100" dirty="0"/>
              <a:t>Needles </a:t>
            </a:r>
          </a:p>
          <a:p>
            <a:pPr marL="800100" lvl="1" indent="-342900"/>
            <a:r>
              <a:rPr lang="en-US" sz="2100" dirty="0"/>
              <a:t>Pipes</a:t>
            </a:r>
          </a:p>
          <a:p>
            <a:pPr marL="800100" lvl="1" indent="-342900"/>
            <a:r>
              <a:rPr lang="en-US" sz="2100" dirty="0"/>
              <a:t>Feces</a:t>
            </a:r>
          </a:p>
          <a:p>
            <a:pPr marL="800100" lvl="1" indent="-342900"/>
            <a:r>
              <a:rPr lang="en-US" sz="2100" dirty="0"/>
              <a:t>Urine in bottles</a:t>
            </a:r>
          </a:p>
          <a:p>
            <a:pPr marL="800100" lvl="1" indent="-342900"/>
            <a:r>
              <a:rPr lang="en-US" sz="2100" dirty="0"/>
              <a:t>Knives</a:t>
            </a:r>
          </a:p>
          <a:p>
            <a:pPr marL="800100" lvl="1" indent="-342900"/>
            <a:r>
              <a:rPr lang="en-US" sz="2100" dirty="0"/>
              <a:t>Machetes </a:t>
            </a:r>
          </a:p>
          <a:p>
            <a:pPr marL="800100" lvl="1" indent="-342900"/>
            <a:r>
              <a:rPr lang="en-US" sz="2100" dirty="0"/>
              <a:t>Guns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1162050"/>
            <a:ext cx="10972800" cy="763588"/>
          </a:xfrm>
        </p:spPr>
        <p:txBody>
          <a:bodyPr/>
          <a:lstStyle/>
          <a:p>
            <a:pPr algn="ctr"/>
            <a:r>
              <a:rPr lang="en-US" dirty="0"/>
              <a:t>Health and Safety Concerns</a:t>
            </a:r>
          </a:p>
        </p:txBody>
      </p:sp>
    </p:spTree>
    <p:extLst>
      <p:ext uri="{BB962C8B-B14F-4D97-AF65-F5344CB8AC3E}">
        <p14:creationId xmlns:p14="http://schemas.microsoft.com/office/powerpoint/2010/main" val="1632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1857376"/>
            <a:ext cx="10972800" cy="42821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Martin v. City of Boise (2019)</a:t>
            </a:r>
          </a:p>
          <a:p>
            <a:pPr marL="800100" lvl="1" indent="-342900"/>
            <a:r>
              <a:rPr lang="en-US" sz="1800" cap="none" dirty="0" smtClean="0"/>
              <a:t>The court found that criminalizing the act of sleeping outside where no shelter space is available is a violation of the Eighth Amendment (cruel and unusual punishment) </a:t>
            </a:r>
          </a:p>
          <a:p>
            <a:pPr marL="800100" lvl="1" indent="-342900"/>
            <a:r>
              <a:rPr lang="en-US" sz="1800" dirty="0" smtClean="0"/>
              <a:t>As a result, ordinances that completely prohibit the act of sleeping on public property when an individual has no other option have been deemed unconstitutional </a:t>
            </a:r>
          </a:p>
          <a:p>
            <a:pPr marL="800100" lvl="1" indent="-342900"/>
            <a:r>
              <a:rPr lang="en-US" sz="1800" cap="none" dirty="0" smtClean="0"/>
              <a:t>Provides limitations on how municipalities can regulate sleeping in public, but it does not amount to a total ban on a city’s right to regulate</a:t>
            </a:r>
          </a:p>
          <a:p>
            <a:pPr marL="800100" lvl="1" indent="-342900"/>
            <a:r>
              <a:rPr lang="en-US" sz="1800" dirty="0" smtClean="0"/>
              <a:t>Cities can continue to impose reasonable time, place and manner restrictions even on individuals that are unsheltered </a:t>
            </a:r>
            <a:endParaRPr lang="en-US" sz="1800" cap="non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smtClean="0"/>
              <a:t>Johnson v. City of Grants </a:t>
            </a:r>
            <a:r>
              <a:rPr lang="en-US" cap="none" dirty="0"/>
              <a:t>P</a:t>
            </a:r>
            <a:r>
              <a:rPr lang="en-US" cap="none" dirty="0" smtClean="0"/>
              <a:t>ass (2023)</a:t>
            </a:r>
            <a:endParaRPr lang="en-US" sz="1800" dirty="0" smtClean="0"/>
          </a:p>
          <a:p>
            <a:pPr marL="800100" lvl="1" indent="-342900"/>
            <a:r>
              <a:rPr lang="en-US" sz="1800" dirty="0" smtClean="0"/>
              <a:t>The court’s decision upheld and expanded its decision in the Boise case by determining that the prohibition of sleeping accessories (e.g. cardboard, blankets &amp; pillows) and the administrative enforcement of sleeping in public is unconstitutional </a:t>
            </a:r>
          </a:p>
          <a:p>
            <a:pPr marL="800100" lvl="1" indent="-342900"/>
            <a:endParaRPr lang="en-US" sz="1800" cap="non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885825"/>
            <a:ext cx="10972800" cy="82073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Current State of the Law on Homelessness</a:t>
            </a:r>
          </a:p>
        </p:txBody>
      </p:sp>
    </p:spTree>
    <p:extLst>
      <p:ext uri="{BB962C8B-B14F-4D97-AF65-F5344CB8AC3E}">
        <p14:creationId xmlns:p14="http://schemas.microsoft.com/office/powerpoint/2010/main" val="28280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7225" y="1619251"/>
            <a:ext cx="10972800" cy="397192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cap="none" dirty="0"/>
              <a:t>In order to protect the health and safety of all people in National City, the proposed ordinance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/>
            <a:r>
              <a:rPr lang="en-US" sz="2100" dirty="0"/>
              <a:t>Make it unlawful for any person to camp in or upon any public property if shelter beds are available, unless specifically authorized by the City Manager</a:t>
            </a:r>
          </a:p>
          <a:p>
            <a:pPr marL="742950" lvl="1" indent="-285750"/>
            <a:endParaRPr lang="en-US" dirty="0"/>
          </a:p>
          <a:p>
            <a:pPr marL="742950" lvl="1" indent="-285750"/>
            <a:r>
              <a:rPr lang="en-US" sz="2100" dirty="0"/>
              <a:t>If an encampment poses an immediate threat or unreasonable risk to any particular individual or to public health or safety, the ordinance will be enforceable regardless of shelter bed availability </a:t>
            </a:r>
          </a:p>
          <a:p>
            <a:pPr marL="742950" lvl="1" indent="-285750"/>
            <a:endParaRPr lang="en-US" dirty="0"/>
          </a:p>
          <a:p>
            <a:pPr marL="742950" lvl="1" indent="-285750"/>
            <a:r>
              <a:rPr lang="en-US" sz="1900" dirty="0"/>
              <a:t>Additionally, the ordinance would make it unlawful, at any time regardless of the availability of shelter beds, for any person to camp or to have unauthorized encampments in the following locations:</a:t>
            </a:r>
          </a:p>
          <a:p>
            <a:pPr marL="1200150" lvl="2" indent="-285750"/>
            <a:r>
              <a:rPr lang="en-US" sz="1900" dirty="0"/>
              <a:t>Within two blocks of schools</a:t>
            </a:r>
          </a:p>
          <a:p>
            <a:pPr marL="1200150" lvl="2" indent="-285750"/>
            <a:r>
              <a:rPr lang="en-US" sz="1900" dirty="0"/>
              <a:t>In any waterway or natural area abutting a waterway</a:t>
            </a:r>
          </a:p>
          <a:p>
            <a:pPr marL="1200150" lvl="2" indent="-285750"/>
            <a:r>
              <a:rPr lang="en-US" sz="1900" dirty="0"/>
              <a:t>Within any transit hub, on any trolley platform or along any trolley tracks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900" y="704850"/>
            <a:ext cx="10972800" cy="782638"/>
          </a:xfrm>
        </p:spPr>
        <p:txBody>
          <a:bodyPr/>
          <a:lstStyle/>
          <a:p>
            <a:pPr algn="ctr"/>
            <a:r>
              <a:rPr lang="en-US" dirty="0"/>
              <a:t>Proposed Ordinance</a:t>
            </a:r>
          </a:p>
        </p:txBody>
      </p:sp>
    </p:spTree>
    <p:extLst>
      <p:ext uri="{BB962C8B-B14F-4D97-AF65-F5344CB8AC3E}">
        <p14:creationId xmlns:p14="http://schemas.microsoft.com/office/powerpoint/2010/main" val="32598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indent="1169035" algn="ctr"/>
            <a:r>
              <a:rPr lang="en-US" sz="4400" spc="-5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4400" spc="-5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4400" spc="-5" dirty="0">
                <a:solidFill>
                  <a:srgbClr val="000000"/>
                </a:solidFill>
                <a:latin typeface="Arial"/>
                <a:cs typeface="Arial"/>
              </a:rPr>
              <a:t>Comments and Questions</a:t>
            </a:r>
            <a:endParaRPr lang="en-US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3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City Brand Theme">
  <a:themeElements>
    <a:clrScheme name="National City Brand Colors PPT Template">
      <a:dk1>
        <a:srgbClr val="000000"/>
      </a:dk1>
      <a:lt1>
        <a:sysClr val="window" lastClr="FFFFFF"/>
      </a:lt1>
      <a:dk2>
        <a:srgbClr val="302E2C"/>
      </a:dk2>
      <a:lt2>
        <a:srgbClr val="EEDECE"/>
      </a:lt2>
      <a:accent1>
        <a:srgbClr val="1D3932"/>
      </a:accent1>
      <a:accent2>
        <a:srgbClr val="6E087A"/>
      </a:accent2>
      <a:accent3>
        <a:srgbClr val="618032"/>
      </a:accent3>
      <a:accent4>
        <a:srgbClr val="1BAA98"/>
      </a:accent4>
      <a:accent5>
        <a:srgbClr val="EA7822"/>
      </a:accent5>
      <a:accent6>
        <a:srgbClr val="F5D566"/>
      </a:accent6>
      <a:hlink>
        <a:srgbClr val="1BAA98"/>
      </a:hlink>
      <a:folHlink>
        <a:srgbClr val="6E087A"/>
      </a:folHlink>
    </a:clrScheme>
    <a:fontScheme name="National City Brand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ionalCity_Template_070921" id="{E194BDAF-6FF7-40C6-AE0C-DF350BCE4E9D}" vid="{72574182-E03F-40E6-832F-FCAE22F3D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NationalCity_Template_070921</Template>
  <TotalTime>6524</TotalTime>
  <Words>547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Georgia</vt:lpstr>
      <vt:lpstr>National City Brand Theme</vt:lpstr>
      <vt:lpstr>Unauthorized camping or encampments on public property</vt:lpstr>
      <vt:lpstr>Overview </vt:lpstr>
      <vt:lpstr>City’s Current Homelessness Response</vt:lpstr>
      <vt:lpstr>Health and Safety Concerns</vt:lpstr>
      <vt:lpstr>Current State of the Law on Homelessness</vt:lpstr>
      <vt:lpstr>Proposed Ordinance</vt:lpstr>
      <vt:lpstr> Comments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Maxilom</dc:creator>
  <cp:lastModifiedBy>Ashlin Lutes</cp:lastModifiedBy>
  <cp:revision>69</cp:revision>
  <dcterms:created xsi:type="dcterms:W3CDTF">2021-08-09T19:25:58Z</dcterms:created>
  <dcterms:modified xsi:type="dcterms:W3CDTF">2024-04-01T17:37:30Z</dcterms:modified>
</cp:coreProperties>
</file>