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sldIdLst>
    <p:sldId id="270" r:id="rId2"/>
    <p:sldId id="261" r:id="rId3"/>
    <p:sldId id="312" r:id="rId4"/>
    <p:sldId id="314" r:id="rId5"/>
    <p:sldId id="305" r:id="rId6"/>
    <p:sldId id="315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3725" autoAdjust="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D2DE-DFA1-43F6-99B6-CDCD5DC92F7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2137-B6FD-4F42-8D60-8454095A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B2137-B6FD-4F42-8D60-8454095A12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B2137-B6FD-4F42-8D60-8454095A12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5987568"/>
          </a:xfrm>
          <a:custGeom>
            <a:avLst/>
            <a:gdLst>
              <a:gd name="connsiteX0" fmla="*/ 0 w 12188952"/>
              <a:gd name="connsiteY0" fmla="*/ 0 h 5987568"/>
              <a:gd name="connsiteX1" fmla="*/ 12188952 w 12188952"/>
              <a:gd name="connsiteY1" fmla="*/ 0 h 5987568"/>
              <a:gd name="connsiteX2" fmla="*/ 12188952 w 12188952"/>
              <a:gd name="connsiteY2" fmla="*/ 2829643 h 5987568"/>
              <a:gd name="connsiteX3" fmla="*/ 12157930 w 12188952"/>
              <a:gd name="connsiteY3" fmla="*/ 2828926 h 5987568"/>
              <a:gd name="connsiteX4" fmla="*/ 8603070 w 12188952"/>
              <a:gd name="connsiteY4" fmla="*/ 3030981 h 5987568"/>
              <a:gd name="connsiteX5" fmla="*/ 56496 w 12188952"/>
              <a:gd name="connsiteY5" fmla="*/ 5940435 h 5987568"/>
              <a:gd name="connsiteX6" fmla="*/ 0 w 12188952"/>
              <a:gd name="connsiteY6" fmla="*/ 5987568 h 598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5987568">
                <a:moveTo>
                  <a:pt x="0" y="0"/>
                </a:moveTo>
                <a:lnTo>
                  <a:pt x="12188952" y="0"/>
                </a:lnTo>
                <a:lnTo>
                  <a:pt x="12188952" y="2829643"/>
                </a:lnTo>
                <a:lnTo>
                  <a:pt x="12157930" y="2828926"/>
                </a:lnTo>
                <a:cubicBezTo>
                  <a:pt x="11039965" y="2814536"/>
                  <a:pt x="9842173" y="2878838"/>
                  <a:pt x="8603070" y="3030981"/>
                </a:cubicBezTo>
                <a:cubicBezTo>
                  <a:pt x="4885764" y="3487408"/>
                  <a:pt x="1720453" y="4620973"/>
                  <a:pt x="56496" y="5940435"/>
                </a:cubicBezTo>
                <a:lnTo>
                  <a:pt x="0" y="5987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857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514600"/>
            <a:ext cx="10972800" cy="362494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91AA-FDD2-40BF-9518-C78F3DE145C7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gether We 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514600"/>
            <a:ext cx="10972800" cy="362494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Together We Can Slide Title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2F8D-8150-485D-B5ED-D98E8015E720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514601"/>
            <a:ext cx="5295900" cy="36195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3pPr marL="685800" indent="-282575">
              <a:defRPr/>
            </a:lvl3pPr>
            <a:lvl4pPr marL="860425" indent="-282575">
              <a:defRPr/>
            </a:lvl4pPr>
            <a:lvl5pPr marL="968375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4599"/>
            <a:ext cx="5524500" cy="3619501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3pPr marL="739775" indent="-282575">
              <a:defRPr/>
            </a:lvl3pPr>
            <a:lvl4pPr marL="914400" indent="-282575">
              <a:defRPr/>
            </a:lvl4pPr>
            <a:lvl5pPr marL="10350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3D6-87A1-4A90-9C3E-34C0E87D22DF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516643"/>
            <a:ext cx="5120640" cy="530640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3209663"/>
            <a:ext cx="5120640" cy="2924437"/>
          </a:xfr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3061" y="2516644"/>
            <a:ext cx="5120640" cy="530639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6060" y="3209663"/>
            <a:ext cx="5120640" cy="2924437"/>
          </a:xfr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31367" y="2514600"/>
            <a:ext cx="0" cy="361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12-EF01-4949-887E-4970F99F4C9B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57F-E1B3-4861-8217-5312A9A5D41D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D2FF-1F14-4722-B56A-C46E2D284E24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9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3350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14600"/>
            <a:ext cx="6172200" cy="3619500"/>
          </a:xfrm>
        </p:spPr>
        <p:txBody>
          <a:bodyPr/>
          <a:lstStyle>
            <a:lvl1pPr>
              <a:defRPr sz="2500" baseline="0">
                <a:solidFill>
                  <a:schemeClr val="accent3"/>
                </a:solidFill>
              </a:defRPr>
            </a:lvl1pPr>
            <a:lvl2pPr>
              <a:defRPr sz="2200" baseline="0"/>
            </a:lvl2pPr>
            <a:lvl3pPr marL="631825" indent="-228600">
              <a:defRPr sz="1800" baseline="0"/>
            </a:lvl3pPr>
            <a:lvl4pPr marL="860425" indent="-282575">
              <a:defRPr sz="1600" baseline="0"/>
            </a:lvl4pPr>
            <a:lvl5pPr marL="1035050" indent="-295275"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514600"/>
            <a:ext cx="4048125" cy="3619500"/>
          </a:xfrm>
        </p:spPr>
        <p:txBody>
          <a:bodyPr/>
          <a:lstStyle>
            <a:lvl1pPr marL="0" indent="0">
              <a:buNone/>
              <a:defRPr sz="16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47D6-779B-47E3-AB2F-7B379DDA238B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2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3900" y="2514600"/>
            <a:ext cx="6513512" cy="36195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8575" y="2514600"/>
            <a:ext cx="4048125" cy="361950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3C9-E5E8-4232-8AA6-AD54058DCEAD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127256"/>
          </a:xfrm>
          <a:custGeom>
            <a:avLst/>
            <a:gdLst>
              <a:gd name="connsiteX0" fmla="*/ 0 w 12192001"/>
              <a:gd name="connsiteY0" fmla="*/ 0 h 5127256"/>
              <a:gd name="connsiteX1" fmla="*/ 12188952 w 12192001"/>
              <a:gd name="connsiteY1" fmla="*/ 0 h 5127256"/>
              <a:gd name="connsiteX2" fmla="*/ 12188952 w 12192001"/>
              <a:gd name="connsiteY2" fmla="*/ 31447 h 5127256"/>
              <a:gd name="connsiteX3" fmla="*/ 12192001 w 12192001"/>
              <a:gd name="connsiteY3" fmla="*/ 31447 h 5127256"/>
              <a:gd name="connsiteX4" fmla="*/ 12192001 w 12192001"/>
              <a:gd name="connsiteY4" fmla="*/ 77166 h 5127256"/>
              <a:gd name="connsiteX5" fmla="*/ 12188953 w 12192001"/>
              <a:gd name="connsiteY5" fmla="*/ 77166 h 5127256"/>
              <a:gd name="connsiteX6" fmla="*/ 12188953 w 12192001"/>
              <a:gd name="connsiteY6" fmla="*/ 1969331 h 5127256"/>
              <a:gd name="connsiteX7" fmla="*/ 12157931 w 12192001"/>
              <a:gd name="connsiteY7" fmla="*/ 1968614 h 5127256"/>
              <a:gd name="connsiteX8" fmla="*/ 8603071 w 12192001"/>
              <a:gd name="connsiteY8" fmla="*/ 2170669 h 5127256"/>
              <a:gd name="connsiteX9" fmla="*/ 56497 w 12192001"/>
              <a:gd name="connsiteY9" fmla="*/ 5080123 h 5127256"/>
              <a:gd name="connsiteX10" fmla="*/ 1 w 12192001"/>
              <a:gd name="connsiteY10" fmla="*/ 5127256 h 5127256"/>
              <a:gd name="connsiteX11" fmla="*/ 1 w 12192001"/>
              <a:gd name="connsiteY11" fmla="*/ 128573 h 5127256"/>
              <a:gd name="connsiteX12" fmla="*/ 0 w 12192001"/>
              <a:gd name="connsiteY12" fmla="*/ 128573 h 51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5127256">
                <a:moveTo>
                  <a:pt x="0" y="0"/>
                </a:moveTo>
                <a:lnTo>
                  <a:pt x="12188952" y="0"/>
                </a:lnTo>
                <a:lnTo>
                  <a:pt x="12188952" y="31447"/>
                </a:lnTo>
                <a:lnTo>
                  <a:pt x="12192001" y="31447"/>
                </a:lnTo>
                <a:lnTo>
                  <a:pt x="12192001" y="77166"/>
                </a:lnTo>
                <a:lnTo>
                  <a:pt x="12188953" y="77166"/>
                </a:lnTo>
                <a:lnTo>
                  <a:pt x="12188953" y="1969331"/>
                </a:lnTo>
                <a:lnTo>
                  <a:pt x="12157931" y="1968614"/>
                </a:lnTo>
                <a:cubicBezTo>
                  <a:pt x="11039966" y="1954224"/>
                  <a:pt x="9842174" y="2018526"/>
                  <a:pt x="8603071" y="2170669"/>
                </a:cubicBezTo>
                <a:cubicBezTo>
                  <a:pt x="4885766" y="2627096"/>
                  <a:pt x="1720454" y="3760661"/>
                  <a:pt x="56497" y="5080123"/>
                </a:cubicBezTo>
                <a:lnTo>
                  <a:pt x="1" y="5127256"/>
                </a:lnTo>
                <a:lnTo>
                  <a:pt x="1" y="128573"/>
                </a:lnTo>
                <a:lnTo>
                  <a:pt x="0" y="1285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12188952" cy="68562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34100"/>
            <a:ext cx="4978400" cy="37753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cap="none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Subtext Here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24000" y="4946071"/>
            <a:ext cx="4978400" cy="1188029"/>
          </a:xfrm>
        </p:spPr>
        <p:txBody>
          <a:bodyPr>
            <a:normAutofit/>
          </a:bodyPr>
          <a:lstStyle>
            <a:lvl1pPr algn="l">
              <a:defRPr sz="2200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399309" y="5306291"/>
            <a:ext cx="0" cy="10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No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0760" y="6134100"/>
            <a:ext cx="5654040" cy="37753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cap="none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Subtext Here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270760" y="5364480"/>
            <a:ext cx="5654040" cy="769620"/>
          </a:xfrm>
        </p:spPr>
        <p:txBody>
          <a:bodyPr>
            <a:normAutofit/>
          </a:bodyPr>
          <a:lstStyle>
            <a:lvl1pPr algn="l">
              <a:defRPr sz="2200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6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9173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44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9173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73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Two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3077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71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028700"/>
            <a:ext cx="6044045" cy="133350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 with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2514600"/>
            <a:ext cx="6044045" cy="2956560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1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Text,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028700"/>
            <a:ext cx="6044045" cy="133350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 with Text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2514600"/>
            <a:ext cx="6044045" cy="2956560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99D-32CA-40DA-8550-2E3CF9AA4DCC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9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514600"/>
            <a:ext cx="10972800" cy="362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384" y="6417847"/>
            <a:ext cx="1278487" cy="3200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ECD16BE-7FF3-493E-9345-ADA2CC072A6E}" type="datetime4">
              <a:rPr lang="en-US" smtClean="0"/>
              <a:t>April 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3527" y="6417847"/>
            <a:ext cx="656322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" y="6417847"/>
            <a:ext cx="441828" cy="32004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2" r:id="rId3"/>
    <p:sldLayoutId id="2147483679" r:id="rId4"/>
    <p:sldLayoutId id="2147483690" r:id="rId5"/>
    <p:sldLayoutId id="2147483680" r:id="rId6"/>
    <p:sldLayoutId id="2147483689" r:id="rId7"/>
    <p:sldLayoutId id="2147483693" r:id="rId8"/>
    <p:sldLayoutId id="2147483681" r:id="rId9"/>
    <p:sldLayoutId id="2147483682" r:id="rId10"/>
    <p:sldLayoutId id="2147483691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i="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922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72" userDrawn="1">
          <p15:clr>
            <a:srgbClr val="F26B43"/>
          </p15:clr>
        </p15:guide>
        <p15:guide id="13" pos="72" userDrawn="1">
          <p15:clr>
            <a:srgbClr val="F26B43"/>
          </p15:clr>
        </p15:guide>
        <p15:guide id="14" orient="horz" pos="4248" userDrawn="1">
          <p15:clr>
            <a:srgbClr val="F26B43"/>
          </p15:clr>
        </p15:guide>
        <p15:guide id="15" pos="7608" userDrawn="1">
          <p15:clr>
            <a:srgbClr val="F26B43"/>
          </p15:clr>
        </p15:guide>
        <p15:guide id="16" orient="horz" pos="648" userDrawn="1">
          <p15:clr>
            <a:srgbClr val="F26B43"/>
          </p15:clr>
        </p15:guide>
        <p15:guide id="17" pos="456" userDrawn="1">
          <p15:clr>
            <a:srgbClr val="F26B43"/>
          </p15:clr>
        </p15:guide>
        <p15:guide id="18" orient="horz" pos="1488" userDrawn="1">
          <p15:clr>
            <a:srgbClr val="F26B43"/>
          </p15:clr>
        </p15:guide>
        <p15:guide id="19" orient="horz" pos="1584" userDrawn="1">
          <p15:clr>
            <a:srgbClr val="F26B43"/>
          </p15:clr>
        </p15:guide>
        <p15:guide id="20" pos="7368" userDrawn="1">
          <p15:clr>
            <a:srgbClr val="F26B43"/>
          </p15:clr>
        </p15:guide>
        <p15:guide id="21" orient="horz" pos="4032" userDrawn="1">
          <p15:clr>
            <a:srgbClr val="F26B43"/>
          </p15:clr>
        </p15:guide>
        <p15:guide id="22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2, 2024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Mid-Year </a:t>
            </a:r>
            <a:r>
              <a:rPr lang="en-US" dirty="0" smtClean="0"/>
              <a:t>fiscal year </a:t>
            </a:r>
            <a:r>
              <a:rPr lang="en-US" dirty="0" smtClean="0"/>
              <a:t>2024 </a:t>
            </a:r>
            <a:r>
              <a:rPr lang="en-US" dirty="0" smtClean="0"/>
              <a:t>budget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712922"/>
            <a:ext cx="10972800" cy="1641341"/>
          </a:xfrm>
        </p:spPr>
        <p:txBody>
          <a:bodyPr/>
          <a:lstStyle/>
          <a:p>
            <a:pPr algn="ctr"/>
            <a:r>
              <a:rPr lang="en-US" dirty="0" smtClean="0"/>
              <a:t>General Fund</a:t>
            </a:r>
            <a:br>
              <a:rPr lang="en-US" dirty="0" smtClean="0"/>
            </a:br>
            <a:r>
              <a:rPr lang="en-US" dirty="0" smtClean="0"/>
              <a:t>FY24 </a:t>
            </a:r>
            <a:r>
              <a:rPr lang="en-US" dirty="0"/>
              <a:t>Revenues – Adjusted vs Projected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A4C-179D-4E10-9D64-8F0964B9DE6A}" type="slidenum">
              <a:rPr lang="en-US" smtClean="0"/>
              <a:pPr/>
              <a:t>2</a:t>
            </a:fld>
            <a:r>
              <a:rPr lang="en-US" dirty="0" smtClean="0"/>
              <a:t>  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354263"/>
            <a:ext cx="10629900" cy="36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General Fund</a:t>
            </a:r>
            <a:br>
              <a:rPr lang="en-US" dirty="0"/>
            </a:br>
            <a:r>
              <a:rPr lang="en-US" dirty="0" smtClean="0"/>
              <a:t>FY24 </a:t>
            </a:r>
            <a:r>
              <a:rPr lang="en-US" dirty="0" smtClean="0"/>
              <a:t>Expenditures– </a:t>
            </a:r>
            <a:r>
              <a:rPr lang="en-US" dirty="0"/>
              <a:t>Adjusted vs Projected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A4C-179D-4E10-9D64-8F0964B9DE6A}" type="slidenum">
              <a:rPr lang="en-US" smtClean="0"/>
              <a:pPr/>
              <a:t>3</a:t>
            </a:fld>
            <a:r>
              <a:rPr lang="en-US" dirty="0" smtClean="0"/>
              <a:t>  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14" y="2354263"/>
            <a:ext cx="10374923" cy="38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General Fund</a:t>
            </a:r>
            <a:br>
              <a:rPr lang="en-US" dirty="0"/>
            </a:br>
            <a:r>
              <a:rPr lang="en-US" dirty="0" smtClean="0"/>
              <a:t>FY24 Impact on Fund Balance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1A4C-179D-4E10-9D64-8F0964B9DE6A}" type="slidenum">
              <a:rPr lang="en-US" smtClean="0"/>
              <a:pPr/>
              <a:t>4</a:t>
            </a:fld>
            <a:r>
              <a:rPr lang="en-US" dirty="0" smtClean="0"/>
              <a:t>  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" y="2354263"/>
            <a:ext cx="10181492" cy="37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0450"/>
            <a:ext cx="10972800" cy="1325563"/>
          </a:xfrm>
        </p:spPr>
        <p:txBody>
          <a:bodyPr/>
          <a:lstStyle/>
          <a:p>
            <a:r>
              <a:rPr lang="en-US" dirty="0" smtClean="0"/>
              <a:t>GF Supplemental Appropriations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5</a:t>
            </a:fld>
            <a:r>
              <a:rPr lang="en-US" smtClean="0"/>
              <a:t>   |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09" y="1595436"/>
            <a:ext cx="9909467" cy="43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0450"/>
            <a:ext cx="10972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GF Supplemental </a:t>
            </a:r>
            <a:r>
              <a:rPr lang="en-US" sz="4000" dirty="0" err="1" smtClean="0"/>
              <a:t>Approp</a:t>
            </a:r>
            <a:r>
              <a:rPr lang="en-US" sz="4000" dirty="0" smtClean="0"/>
              <a:t>. - </a:t>
            </a:r>
            <a:r>
              <a:rPr lang="en-US" sz="4000" dirty="0" err="1" smtClean="0"/>
              <a:t>cont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6</a:t>
            </a:fld>
            <a:r>
              <a:rPr lang="en-US" smtClean="0"/>
              <a:t>  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55" y="1516013"/>
            <a:ext cx="10505852" cy="46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City Brand Theme">
  <a:themeElements>
    <a:clrScheme name="National City Brand Colors PPT Template">
      <a:dk1>
        <a:srgbClr val="000000"/>
      </a:dk1>
      <a:lt1>
        <a:sysClr val="window" lastClr="FFFFFF"/>
      </a:lt1>
      <a:dk2>
        <a:srgbClr val="302E2C"/>
      </a:dk2>
      <a:lt2>
        <a:srgbClr val="EEDECE"/>
      </a:lt2>
      <a:accent1>
        <a:srgbClr val="1D3932"/>
      </a:accent1>
      <a:accent2>
        <a:srgbClr val="6E087A"/>
      </a:accent2>
      <a:accent3>
        <a:srgbClr val="618032"/>
      </a:accent3>
      <a:accent4>
        <a:srgbClr val="1BAA98"/>
      </a:accent4>
      <a:accent5>
        <a:srgbClr val="EA7822"/>
      </a:accent5>
      <a:accent6>
        <a:srgbClr val="F5D566"/>
      </a:accent6>
      <a:hlink>
        <a:srgbClr val="1BAA98"/>
      </a:hlink>
      <a:folHlink>
        <a:srgbClr val="6E087A"/>
      </a:folHlink>
    </a:clrScheme>
    <a:fontScheme name="National City Brand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onalCity_Template_070921" id="{E194BDAF-6FF7-40C6-AE0C-DF350BCE4E9D}" vid="{72574182-E03F-40E6-832F-FCAE22F3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38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National City Brand Theme</vt:lpstr>
      <vt:lpstr>Mid-Year fiscal year 2024 budget review</vt:lpstr>
      <vt:lpstr>General Fund FY24 Revenues – Adjusted vs Projected</vt:lpstr>
      <vt:lpstr>General Fund FY24 Expenditures– Adjusted vs Projected</vt:lpstr>
      <vt:lpstr>General Fund FY24 Impact on Fund Balance</vt:lpstr>
      <vt:lpstr>GF Supplemental Appropriations</vt:lpstr>
      <vt:lpstr>GF Supplemental Approp. - cont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Maxilom</dc:creator>
  <cp:lastModifiedBy>Windows User</cp:lastModifiedBy>
  <cp:revision>92</cp:revision>
  <cp:lastPrinted>2021-10-07T16:18:07Z</cp:lastPrinted>
  <dcterms:created xsi:type="dcterms:W3CDTF">2021-08-09T19:25:58Z</dcterms:created>
  <dcterms:modified xsi:type="dcterms:W3CDTF">2024-04-02T18:49:39Z</dcterms:modified>
</cp:coreProperties>
</file>