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12"/>
  </p:notesMasterIdLst>
  <p:sldIdLst>
    <p:sldId id="270" r:id="rId2"/>
    <p:sldId id="259" r:id="rId3"/>
    <p:sldId id="271" r:id="rId4"/>
    <p:sldId id="272" r:id="rId5"/>
    <p:sldId id="261" r:id="rId6"/>
    <p:sldId id="275" r:id="rId7"/>
    <p:sldId id="276" r:id="rId8"/>
    <p:sldId id="260" r:id="rId9"/>
    <p:sldId id="262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2" autoAdjust="0"/>
    <p:restoredTop sz="93192" autoAdjust="0"/>
  </p:normalViewPr>
  <p:slideViewPr>
    <p:cSldViewPr snapToGrid="0">
      <p:cViewPr varScale="1">
        <p:scale>
          <a:sx n="106" d="100"/>
          <a:sy n="106" d="100"/>
        </p:scale>
        <p:origin x="7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ED2DE-DFA1-43F6-99B6-CDCD5DC92F75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B2137-B6FD-4F42-8D60-8454095A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96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B2137-B6FD-4F42-8D60-8454095A12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9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952" cy="5987568"/>
          </a:xfrm>
          <a:custGeom>
            <a:avLst/>
            <a:gdLst>
              <a:gd name="connsiteX0" fmla="*/ 0 w 12188952"/>
              <a:gd name="connsiteY0" fmla="*/ 0 h 5987568"/>
              <a:gd name="connsiteX1" fmla="*/ 12188952 w 12188952"/>
              <a:gd name="connsiteY1" fmla="*/ 0 h 5987568"/>
              <a:gd name="connsiteX2" fmla="*/ 12188952 w 12188952"/>
              <a:gd name="connsiteY2" fmla="*/ 2829643 h 5987568"/>
              <a:gd name="connsiteX3" fmla="*/ 12157930 w 12188952"/>
              <a:gd name="connsiteY3" fmla="*/ 2828926 h 5987568"/>
              <a:gd name="connsiteX4" fmla="*/ 8603070 w 12188952"/>
              <a:gd name="connsiteY4" fmla="*/ 3030981 h 5987568"/>
              <a:gd name="connsiteX5" fmla="*/ 56496 w 12188952"/>
              <a:gd name="connsiteY5" fmla="*/ 5940435 h 5987568"/>
              <a:gd name="connsiteX6" fmla="*/ 0 w 12188952"/>
              <a:gd name="connsiteY6" fmla="*/ 5987568 h 598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5987568">
                <a:moveTo>
                  <a:pt x="0" y="0"/>
                </a:moveTo>
                <a:lnTo>
                  <a:pt x="12188952" y="0"/>
                </a:lnTo>
                <a:lnTo>
                  <a:pt x="12188952" y="2829643"/>
                </a:lnTo>
                <a:lnTo>
                  <a:pt x="12157930" y="2828926"/>
                </a:lnTo>
                <a:cubicBezTo>
                  <a:pt x="11039965" y="2814536"/>
                  <a:pt x="9842173" y="2878838"/>
                  <a:pt x="8603070" y="3030981"/>
                </a:cubicBezTo>
                <a:cubicBezTo>
                  <a:pt x="4885764" y="3487408"/>
                  <a:pt x="1720453" y="4620973"/>
                  <a:pt x="56496" y="5940435"/>
                </a:cubicBezTo>
                <a:lnTo>
                  <a:pt x="0" y="59875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857"/>
            <a:ext cx="12188952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16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2514600"/>
            <a:ext cx="10972800" cy="3624943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89EF-A623-4A17-996F-8C0C3C874136}" type="datetime4">
              <a:rPr lang="en-US" smtClean="0"/>
              <a:pPr/>
              <a:t>June 19, 2023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Footer: Arial 10pt., Gray 80% (Color: Text 2), left aligned, text aligned middle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1A61A4C-179D-4E10-9D64-8F0964B9DE6A}" type="slidenum">
              <a:rPr lang="en-US" smtClean="0"/>
              <a:pPr algn="l"/>
              <a:t>‹#›</a:t>
            </a:fld>
            <a:r>
              <a:rPr lang="en-US" smtClean="0"/>
              <a:t>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72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gether We C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2514600"/>
            <a:ext cx="10972800" cy="3624943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Together We Can Slide Title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89EF-A623-4A17-996F-8C0C3C874136}" type="datetime4">
              <a:rPr lang="en-US" smtClean="0"/>
              <a:pPr/>
              <a:t>June 19, 2023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Footer: Arial 10pt., Gray 80% (Color: Text 2), left aligned, text aligned middle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1A61A4C-179D-4E10-9D64-8F0964B9DE6A}" type="slidenum">
              <a:rPr lang="en-US" smtClean="0"/>
              <a:pPr algn="l"/>
              <a:t>‹#›</a:t>
            </a:fld>
            <a:r>
              <a:rPr lang="en-US" smtClean="0"/>
              <a:t>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39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2514601"/>
            <a:ext cx="5295900" cy="3619500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  <a:lvl3pPr marL="685800" indent="-282575">
              <a:defRPr/>
            </a:lvl3pPr>
            <a:lvl4pPr marL="860425" indent="-282575">
              <a:defRPr/>
            </a:lvl4pPr>
            <a:lvl5pPr marL="968375" indent="-22860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514599"/>
            <a:ext cx="5524500" cy="3619501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  <a:lvl3pPr marL="739775" indent="-282575">
              <a:defRPr/>
            </a:lvl3pPr>
            <a:lvl4pPr marL="914400" indent="-282575">
              <a:defRPr/>
            </a:lvl4pPr>
            <a:lvl5pPr marL="1035050" indent="-22860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89EF-A623-4A17-996F-8C0C3C874136}" type="datetime4">
              <a:rPr lang="en-US" smtClean="0"/>
              <a:pPr/>
              <a:t>June 19, 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Footer: Arial 10pt., Gray 80% (Color: Text 2), left aligned, text aligned middle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1A61A4C-179D-4E10-9D64-8F0964B9DE6A}" type="slidenum">
              <a:rPr lang="en-US" smtClean="0"/>
              <a:pPr algn="l"/>
              <a:t>‹#›</a:t>
            </a:fld>
            <a:r>
              <a:rPr lang="en-US" smtClean="0"/>
              <a:t>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42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028700"/>
            <a:ext cx="109728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2516643"/>
            <a:ext cx="5120640" cy="530640"/>
          </a:xfrm>
        </p:spPr>
        <p:txBody>
          <a:bodyPr anchor="b"/>
          <a:lstStyle>
            <a:lvl1pPr marL="0" indent="0">
              <a:buNone/>
              <a:defRPr sz="2400" b="0" i="0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3209663"/>
            <a:ext cx="5120640" cy="2924437"/>
          </a:xfr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3061" y="2516644"/>
            <a:ext cx="5120640" cy="530639"/>
          </a:xfrm>
        </p:spPr>
        <p:txBody>
          <a:bodyPr anchor="b"/>
          <a:lstStyle>
            <a:lvl1pPr marL="0" indent="0">
              <a:buNone/>
              <a:defRPr sz="2400" b="0" i="0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76060" y="3209663"/>
            <a:ext cx="5120640" cy="2924437"/>
          </a:xfr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231367" y="2514600"/>
            <a:ext cx="0" cy="3619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89EF-A623-4A17-996F-8C0C3C874136}" type="datetime4">
              <a:rPr lang="en-US" smtClean="0"/>
              <a:pPr/>
              <a:t>June 19,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Footer: Arial 10pt., Gray 80% (Color: Text 2), left aligned, text aligned middle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1A61A4C-179D-4E10-9D64-8F0964B9DE6A}" type="slidenum">
              <a:rPr lang="en-US" smtClean="0"/>
              <a:pPr algn="l"/>
              <a:t>‹#›</a:t>
            </a:fld>
            <a:r>
              <a:rPr lang="en-US" smtClean="0"/>
              <a:t>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89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89EF-A623-4A17-996F-8C0C3C874136}" type="datetime4">
              <a:rPr lang="en-US" smtClean="0"/>
              <a:pPr/>
              <a:t>June 19,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Footer: Arial 10pt., Gray 80% (Color: Text 2), left aligned, text aligned middle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1A61A4C-179D-4E10-9D64-8F0964B9DE6A}" type="slidenum">
              <a:rPr lang="en-US" smtClean="0"/>
              <a:pPr algn="l"/>
              <a:t>‹#›</a:t>
            </a:fld>
            <a:r>
              <a:rPr lang="en-US" smtClean="0"/>
              <a:t>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89EF-A623-4A17-996F-8C0C3C874136}" type="datetime4">
              <a:rPr lang="en-US" smtClean="0"/>
              <a:pPr/>
              <a:t>June 19,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Footer: Arial 10pt., Gray 80% (Color: Text 2), left aligned, text aligned middle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1A61A4C-179D-4E10-9D64-8F0964B9DE6A}" type="slidenum">
              <a:rPr lang="en-US" smtClean="0"/>
              <a:pPr algn="l"/>
              <a:t>‹#›</a:t>
            </a:fld>
            <a:r>
              <a:rPr lang="en-US" smtClean="0"/>
              <a:t>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390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028700"/>
            <a:ext cx="10972800" cy="1333500"/>
          </a:xfrm>
        </p:spPr>
        <p:txBody>
          <a:bodyPr anchor="b">
            <a:normAutofit/>
          </a:bodyPr>
          <a:lstStyle>
            <a:lvl1pPr>
              <a:defRPr sz="4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514600"/>
            <a:ext cx="6172200" cy="3619500"/>
          </a:xfrm>
        </p:spPr>
        <p:txBody>
          <a:bodyPr/>
          <a:lstStyle>
            <a:lvl1pPr>
              <a:defRPr sz="2500" baseline="0">
                <a:solidFill>
                  <a:schemeClr val="accent3"/>
                </a:solidFill>
              </a:defRPr>
            </a:lvl1pPr>
            <a:lvl2pPr>
              <a:defRPr sz="2200" baseline="0"/>
            </a:lvl2pPr>
            <a:lvl3pPr marL="631825" indent="-228600">
              <a:defRPr sz="1800" baseline="0"/>
            </a:lvl3pPr>
            <a:lvl4pPr marL="860425" indent="-282575">
              <a:defRPr sz="1600" baseline="0"/>
            </a:lvl4pPr>
            <a:lvl5pPr marL="1035050" indent="-295275">
              <a:defRPr sz="16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514600"/>
            <a:ext cx="4048125" cy="3619500"/>
          </a:xfrm>
        </p:spPr>
        <p:txBody>
          <a:bodyPr/>
          <a:lstStyle>
            <a:lvl1pPr marL="0" indent="0">
              <a:buNone/>
              <a:defRPr sz="1600" cap="none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89EF-A623-4A17-996F-8C0C3C874136}" type="datetime4">
              <a:rPr lang="en-US" smtClean="0"/>
              <a:pPr/>
              <a:t>June 19,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Footer: Arial 10pt., Gray 80% (Color: Text 2), left aligned, text aligned middle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1A61A4C-179D-4E10-9D64-8F0964B9DE6A}" type="slidenum">
              <a:rPr lang="en-US" smtClean="0"/>
              <a:pPr algn="l"/>
              <a:t>‹#›</a:t>
            </a:fld>
            <a:r>
              <a:rPr lang="en-US" smtClean="0"/>
              <a:t>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525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028700"/>
            <a:ext cx="10972800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23900" y="2514600"/>
            <a:ext cx="6513512" cy="36195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48575" y="2514600"/>
            <a:ext cx="4048125" cy="3619500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1" cap="none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89EF-A623-4A17-996F-8C0C3C874136}" type="datetime4">
              <a:rPr lang="en-US" smtClean="0"/>
              <a:pPr/>
              <a:t>June 19,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Footer: Arial 10pt., Gray 80% (Color: Text 2), left aligned, text aligned middle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1A61A4C-179D-4E10-9D64-8F0964B9DE6A}" type="slidenum">
              <a:rPr lang="en-US" smtClean="0"/>
              <a:pPr algn="l"/>
              <a:t>‹#›</a:t>
            </a:fld>
            <a:r>
              <a:rPr lang="en-US" smtClean="0"/>
              <a:t>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9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1" cy="5127256"/>
          </a:xfrm>
          <a:custGeom>
            <a:avLst/>
            <a:gdLst>
              <a:gd name="connsiteX0" fmla="*/ 0 w 12192001"/>
              <a:gd name="connsiteY0" fmla="*/ 0 h 5127256"/>
              <a:gd name="connsiteX1" fmla="*/ 12188952 w 12192001"/>
              <a:gd name="connsiteY1" fmla="*/ 0 h 5127256"/>
              <a:gd name="connsiteX2" fmla="*/ 12188952 w 12192001"/>
              <a:gd name="connsiteY2" fmla="*/ 31447 h 5127256"/>
              <a:gd name="connsiteX3" fmla="*/ 12192001 w 12192001"/>
              <a:gd name="connsiteY3" fmla="*/ 31447 h 5127256"/>
              <a:gd name="connsiteX4" fmla="*/ 12192001 w 12192001"/>
              <a:gd name="connsiteY4" fmla="*/ 77166 h 5127256"/>
              <a:gd name="connsiteX5" fmla="*/ 12188953 w 12192001"/>
              <a:gd name="connsiteY5" fmla="*/ 77166 h 5127256"/>
              <a:gd name="connsiteX6" fmla="*/ 12188953 w 12192001"/>
              <a:gd name="connsiteY6" fmla="*/ 1969331 h 5127256"/>
              <a:gd name="connsiteX7" fmla="*/ 12157931 w 12192001"/>
              <a:gd name="connsiteY7" fmla="*/ 1968614 h 5127256"/>
              <a:gd name="connsiteX8" fmla="*/ 8603071 w 12192001"/>
              <a:gd name="connsiteY8" fmla="*/ 2170669 h 5127256"/>
              <a:gd name="connsiteX9" fmla="*/ 56497 w 12192001"/>
              <a:gd name="connsiteY9" fmla="*/ 5080123 h 5127256"/>
              <a:gd name="connsiteX10" fmla="*/ 1 w 12192001"/>
              <a:gd name="connsiteY10" fmla="*/ 5127256 h 5127256"/>
              <a:gd name="connsiteX11" fmla="*/ 1 w 12192001"/>
              <a:gd name="connsiteY11" fmla="*/ 128573 h 5127256"/>
              <a:gd name="connsiteX12" fmla="*/ 0 w 12192001"/>
              <a:gd name="connsiteY12" fmla="*/ 128573 h 512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1" h="5127256">
                <a:moveTo>
                  <a:pt x="0" y="0"/>
                </a:moveTo>
                <a:lnTo>
                  <a:pt x="12188952" y="0"/>
                </a:lnTo>
                <a:lnTo>
                  <a:pt x="12188952" y="31447"/>
                </a:lnTo>
                <a:lnTo>
                  <a:pt x="12192001" y="31447"/>
                </a:lnTo>
                <a:lnTo>
                  <a:pt x="12192001" y="77166"/>
                </a:lnTo>
                <a:lnTo>
                  <a:pt x="12188953" y="77166"/>
                </a:lnTo>
                <a:lnTo>
                  <a:pt x="12188953" y="1969331"/>
                </a:lnTo>
                <a:lnTo>
                  <a:pt x="12157931" y="1968614"/>
                </a:lnTo>
                <a:cubicBezTo>
                  <a:pt x="11039966" y="1954224"/>
                  <a:pt x="9842174" y="2018526"/>
                  <a:pt x="8603071" y="2170669"/>
                </a:cubicBezTo>
                <a:cubicBezTo>
                  <a:pt x="4885766" y="2627096"/>
                  <a:pt x="1720454" y="3760661"/>
                  <a:pt x="56497" y="5080123"/>
                </a:cubicBezTo>
                <a:lnTo>
                  <a:pt x="1" y="5127256"/>
                </a:lnTo>
                <a:lnTo>
                  <a:pt x="1" y="128573"/>
                </a:lnTo>
                <a:lnTo>
                  <a:pt x="0" y="12857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542"/>
            <a:ext cx="12188952" cy="685628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6134100"/>
            <a:ext cx="4978400" cy="377532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cap="none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Subtext Here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524000" y="4946071"/>
            <a:ext cx="4978400" cy="1188029"/>
          </a:xfrm>
        </p:spPr>
        <p:txBody>
          <a:bodyPr>
            <a:normAutofit/>
          </a:bodyPr>
          <a:lstStyle>
            <a:lvl1pPr algn="l">
              <a:defRPr sz="2200" b="1" i="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399309" y="5306291"/>
            <a:ext cx="0" cy="10945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407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esentation Title Slide No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70760" y="6134100"/>
            <a:ext cx="5654040" cy="377532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cap="none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Subtext Here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270760" y="5364480"/>
            <a:ext cx="5654040" cy="769620"/>
          </a:xfrm>
        </p:spPr>
        <p:txBody>
          <a:bodyPr>
            <a:normAutofit/>
          </a:bodyPr>
          <a:lstStyle>
            <a:lvl1pPr algn="l">
              <a:defRPr sz="2200" b="1" i="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6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6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52654" y="1442605"/>
            <a:ext cx="6044045" cy="2143990"/>
          </a:xfrm>
        </p:spPr>
        <p:txBody>
          <a:bodyPr anchor="b">
            <a:normAutofit/>
          </a:bodyPr>
          <a:lstStyle>
            <a:lvl1pPr>
              <a:defRPr sz="3500" cap="none" baseline="0"/>
            </a:lvl1pPr>
          </a:lstStyle>
          <a:p>
            <a:r>
              <a:rPr lang="en-US" dirty="0" smtClean="0"/>
              <a:t>Section One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52654" y="3725140"/>
            <a:ext cx="6044045" cy="1791739"/>
          </a:xfrm>
        </p:spPr>
        <p:txBody>
          <a:bodyPr/>
          <a:lstStyle>
            <a:lvl1pPr marL="0" indent="0">
              <a:buNone/>
              <a:defRPr sz="2400" cap="none" baseline="0">
                <a:solidFill>
                  <a:schemeClr val="accent4"/>
                </a:solidFill>
              </a:defRPr>
            </a:lvl1pPr>
            <a:lvl2pPr marL="457200" indent="-228600">
              <a:buFont typeface="Arial" panose="020B0604020202020204" pitchFamily="34" charset="0"/>
              <a:buChar char="•"/>
              <a:defRPr sz="2000" baseline="0">
                <a:solidFill>
                  <a:schemeClr val="tx1"/>
                </a:solidFill>
              </a:defRPr>
            </a:lvl2pPr>
            <a:lvl3pPr marL="685800" indent="-228600"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914400" indent="-228600"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4pPr>
            <a:lvl5pPr marL="1143000" indent="-228600"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Sample subtext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3440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52654" y="1442605"/>
            <a:ext cx="6044045" cy="2143990"/>
          </a:xfrm>
        </p:spPr>
        <p:txBody>
          <a:bodyPr anchor="b">
            <a:normAutofit/>
          </a:bodyPr>
          <a:lstStyle>
            <a:lvl1pPr>
              <a:defRPr sz="3500" cap="none" baseline="0"/>
            </a:lvl1pPr>
          </a:lstStyle>
          <a:p>
            <a:r>
              <a:rPr lang="en-US" dirty="0" smtClean="0"/>
              <a:t>Section One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52654" y="3725140"/>
            <a:ext cx="6044045" cy="1791739"/>
          </a:xfrm>
        </p:spPr>
        <p:txBody>
          <a:bodyPr/>
          <a:lstStyle>
            <a:lvl1pPr marL="0" indent="0">
              <a:buNone/>
              <a:defRPr sz="2400" cap="none" baseline="0">
                <a:solidFill>
                  <a:schemeClr val="accent4"/>
                </a:solidFill>
              </a:defRPr>
            </a:lvl1pPr>
            <a:lvl2pPr marL="457200" indent="-228600">
              <a:buFont typeface="Arial" panose="020B0604020202020204" pitchFamily="34" charset="0"/>
              <a:buChar char="•"/>
              <a:defRPr sz="2000" baseline="0">
                <a:solidFill>
                  <a:schemeClr val="tx1"/>
                </a:solidFill>
              </a:defRPr>
            </a:lvl2pPr>
            <a:lvl3pPr marL="685800" indent="-228600"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914400" indent="-228600"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4pPr>
            <a:lvl5pPr marL="1143000" indent="-228600"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Sample subtext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8730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31081" cy="6858000"/>
          </a:xfrm>
          <a:custGeom>
            <a:avLst/>
            <a:gdLst>
              <a:gd name="connsiteX0" fmla="*/ 0 w 4831081"/>
              <a:gd name="connsiteY0" fmla="*/ 0 h 6858000"/>
              <a:gd name="connsiteX1" fmla="*/ 4540175 w 4831081"/>
              <a:gd name="connsiteY1" fmla="*/ 0 h 6858000"/>
              <a:gd name="connsiteX2" fmla="*/ 4610232 w 4831081"/>
              <a:gd name="connsiteY2" fmla="*/ 408350 h 6858000"/>
              <a:gd name="connsiteX3" fmla="*/ 4831081 w 4831081"/>
              <a:gd name="connsiteY3" fmla="*/ 3479915 h 6858000"/>
              <a:gd name="connsiteX4" fmla="*/ 4610232 w 4831081"/>
              <a:gd name="connsiteY4" fmla="*/ 6551480 h 6858000"/>
              <a:gd name="connsiteX5" fmla="*/ 4557645 w 4831081"/>
              <a:gd name="connsiteY5" fmla="*/ 6858000 h 6858000"/>
              <a:gd name="connsiteX6" fmla="*/ 0 w 483108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31081" h="6858000">
                <a:moveTo>
                  <a:pt x="0" y="0"/>
                </a:moveTo>
                <a:lnTo>
                  <a:pt x="4540175" y="0"/>
                </a:lnTo>
                <a:lnTo>
                  <a:pt x="4610232" y="408350"/>
                </a:lnTo>
                <a:cubicBezTo>
                  <a:pt x="4752442" y="1352426"/>
                  <a:pt x="4831081" y="2390384"/>
                  <a:pt x="4831081" y="3479915"/>
                </a:cubicBezTo>
                <a:cubicBezTo>
                  <a:pt x="4831081" y="4569446"/>
                  <a:pt x="4752442" y="5607404"/>
                  <a:pt x="4610232" y="6551480"/>
                </a:cubicBezTo>
                <a:lnTo>
                  <a:pt x="455764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24" y="0"/>
            <a:ext cx="76565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52654" y="1442605"/>
            <a:ext cx="6044045" cy="2143990"/>
          </a:xfrm>
        </p:spPr>
        <p:txBody>
          <a:bodyPr anchor="b">
            <a:normAutofit/>
          </a:bodyPr>
          <a:lstStyle>
            <a:lvl1pPr>
              <a:defRPr sz="3500" cap="none" baseline="0"/>
            </a:lvl1pPr>
          </a:lstStyle>
          <a:p>
            <a:r>
              <a:rPr lang="en-US" dirty="0" smtClean="0"/>
              <a:t>Section Two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52654" y="3725140"/>
            <a:ext cx="6044045" cy="1730779"/>
          </a:xfrm>
        </p:spPr>
        <p:txBody>
          <a:bodyPr/>
          <a:lstStyle>
            <a:lvl1pPr marL="0" indent="0">
              <a:buNone/>
              <a:defRPr sz="2400" cap="none" baseline="0">
                <a:solidFill>
                  <a:schemeClr val="accent4"/>
                </a:solidFill>
              </a:defRPr>
            </a:lvl1pPr>
            <a:lvl2pPr marL="457200" indent="-228600">
              <a:buFont typeface="Arial" panose="020B0604020202020204" pitchFamily="34" charset="0"/>
              <a:buChar char="•"/>
              <a:defRPr sz="2000" baseline="0">
                <a:solidFill>
                  <a:schemeClr val="tx1"/>
                </a:solidFill>
              </a:defRPr>
            </a:lvl2pPr>
            <a:lvl3pPr marL="685800" indent="-228600"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914400" indent="-228600"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4pPr>
            <a:lvl5pPr marL="1143000" indent="-228600"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Sample subtext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271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6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52654" y="1028700"/>
            <a:ext cx="6044045" cy="1333500"/>
          </a:xfrm>
        </p:spPr>
        <p:txBody>
          <a:bodyPr anchor="b">
            <a:normAutofit/>
          </a:bodyPr>
          <a:lstStyle>
            <a:lvl1pPr>
              <a:defRPr sz="3500" cap="none" baseline="0"/>
            </a:lvl1pPr>
          </a:lstStyle>
          <a:p>
            <a:r>
              <a:rPr lang="en-US" dirty="0" smtClean="0"/>
              <a:t>Section One Title with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52654" y="2514600"/>
            <a:ext cx="6044045" cy="2956560"/>
          </a:xfrm>
        </p:spPr>
        <p:txBody>
          <a:bodyPr/>
          <a:lstStyle>
            <a:lvl1pPr marL="0" indent="0">
              <a:buNone/>
              <a:defRPr sz="2400" cap="none" baseline="0">
                <a:solidFill>
                  <a:schemeClr val="accent4"/>
                </a:solidFill>
              </a:defRPr>
            </a:lvl1pPr>
            <a:lvl2pPr marL="457200" indent="-228600">
              <a:buFont typeface="Arial" panose="020B0604020202020204" pitchFamily="34" charset="0"/>
              <a:buChar char="•"/>
              <a:defRPr sz="2000" baseline="0">
                <a:solidFill>
                  <a:schemeClr val="tx1"/>
                </a:solidFill>
              </a:defRPr>
            </a:lvl2pPr>
            <a:lvl3pPr marL="685800" indent="-228600"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914400" indent="-228600"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4pPr>
            <a:lvl5pPr marL="1143000" indent="-228600"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Sample subtext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415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, Text,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24" y="0"/>
            <a:ext cx="7656576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652654" y="1028700"/>
            <a:ext cx="6044045" cy="1333500"/>
          </a:xfrm>
        </p:spPr>
        <p:txBody>
          <a:bodyPr anchor="b">
            <a:normAutofit/>
          </a:bodyPr>
          <a:lstStyle>
            <a:lvl1pPr>
              <a:defRPr sz="3500" cap="none" baseline="0"/>
            </a:lvl1pPr>
          </a:lstStyle>
          <a:p>
            <a:r>
              <a:rPr lang="en-US" dirty="0" smtClean="0"/>
              <a:t>Section One Title with Text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52654" y="2514600"/>
            <a:ext cx="6044045" cy="2956560"/>
          </a:xfrm>
        </p:spPr>
        <p:txBody>
          <a:bodyPr/>
          <a:lstStyle>
            <a:lvl1pPr marL="0" indent="0">
              <a:buNone/>
              <a:defRPr sz="2400" cap="none" baseline="0">
                <a:solidFill>
                  <a:schemeClr val="accent4"/>
                </a:solidFill>
              </a:defRPr>
            </a:lvl1pPr>
            <a:lvl2pPr marL="457200" indent="-228600">
              <a:buFont typeface="Arial" panose="020B0604020202020204" pitchFamily="34" charset="0"/>
              <a:buChar char="•"/>
              <a:defRPr sz="2000" baseline="0">
                <a:solidFill>
                  <a:schemeClr val="tx1"/>
                </a:solidFill>
              </a:defRPr>
            </a:lvl2pPr>
            <a:lvl3pPr marL="685800" indent="-228600"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3pPr>
            <a:lvl4pPr marL="914400" indent="-228600"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4pPr>
            <a:lvl5pPr marL="1143000" indent="-228600"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Sample subtext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31081" cy="6858000"/>
          </a:xfrm>
          <a:custGeom>
            <a:avLst/>
            <a:gdLst>
              <a:gd name="connsiteX0" fmla="*/ 0 w 4831081"/>
              <a:gd name="connsiteY0" fmla="*/ 0 h 6858000"/>
              <a:gd name="connsiteX1" fmla="*/ 4540175 w 4831081"/>
              <a:gd name="connsiteY1" fmla="*/ 0 h 6858000"/>
              <a:gd name="connsiteX2" fmla="*/ 4610232 w 4831081"/>
              <a:gd name="connsiteY2" fmla="*/ 408350 h 6858000"/>
              <a:gd name="connsiteX3" fmla="*/ 4831081 w 4831081"/>
              <a:gd name="connsiteY3" fmla="*/ 3479915 h 6858000"/>
              <a:gd name="connsiteX4" fmla="*/ 4610232 w 4831081"/>
              <a:gd name="connsiteY4" fmla="*/ 6551480 h 6858000"/>
              <a:gd name="connsiteX5" fmla="*/ 4557645 w 4831081"/>
              <a:gd name="connsiteY5" fmla="*/ 6858000 h 6858000"/>
              <a:gd name="connsiteX6" fmla="*/ 0 w 483108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31081" h="6858000">
                <a:moveTo>
                  <a:pt x="0" y="0"/>
                </a:moveTo>
                <a:lnTo>
                  <a:pt x="4540175" y="0"/>
                </a:lnTo>
                <a:lnTo>
                  <a:pt x="4610232" y="408350"/>
                </a:lnTo>
                <a:cubicBezTo>
                  <a:pt x="4752442" y="1352426"/>
                  <a:pt x="4831081" y="2390384"/>
                  <a:pt x="4831081" y="3479915"/>
                </a:cubicBezTo>
                <a:cubicBezTo>
                  <a:pt x="4831081" y="4569446"/>
                  <a:pt x="4752442" y="5607404"/>
                  <a:pt x="4610232" y="6551480"/>
                </a:cubicBezTo>
                <a:lnTo>
                  <a:pt x="455764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30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028700"/>
            <a:ext cx="109728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89EF-A623-4A17-996F-8C0C3C874136}" type="datetime4">
              <a:rPr lang="en-US" smtClean="0"/>
              <a:pPr/>
              <a:t>June 19,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Footer: Arial 10pt., Gray 80% (Color: Text 2), left aligned, text aligned middle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1A61A4C-179D-4E10-9D64-8F0964B9DE6A}" type="slidenum">
              <a:rPr lang="en-US" smtClean="0"/>
              <a:pPr algn="l"/>
              <a:t>‹#›</a:t>
            </a:fld>
            <a:r>
              <a:rPr lang="en-US" smtClean="0"/>
              <a:t>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496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62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62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3900" y="1028700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2514600"/>
            <a:ext cx="10972800" cy="3624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0384" y="6417847"/>
            <a:ext cx="1278487" cy="32004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5DD189EF-A623-4A17-996F-8C0C3C874136}" type="datetime4">
              <a:rPr lang="en-US" smtClean="0"/>
              <a:pPr/>
              <a:t>June 19,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3527" y="6417847"/>
            <a:ext cx="6563225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Footer: Arial 10pt., Gray 80% (Color: Text 2), left aligned, text aligned middle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3900" y="6417847"/>
            <a:ext cx="441828" cy="32004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 algn="l"/>
            <a:fld id="{41A61A4C-179D-4E10-9D64-8F0964B9DE6A}" type="slidenum">
              <a:rPr lang="en-US" smtClean="0"/>
              <a:pPr algn="l"/>
              <a:t>‹#›</a:t>
            </a:fld>
            <a:r>
              <a:rPr lang="en-US" smtClean="0"/>
              <a:t>  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5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92" r:id="rId3"/>
    <p:sldLayoutId id="2147483679" r:id="rId4"/>
    <p:sldLayoutId id="2147483690" r:id="rId5"/>
    <p:sldLayoutId id="2147483680" r:id="rId6"/>
    <p:sldLayoutId id="2147483689" r:id="rId7"/>
    <p:sldLayoutId id="2147483693" r:id="rId8"/>
    <p:sldLayoutId id="2147483681" r:id="rId9"/>
    <p:sldLayoutId id="2147483682" r:id="rId10"/>
    <p:sldLayoutId id="2147483691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0" i="0" kern="1200" cap="all" baseline="0">
          <a:solidFill>
            <a:schemeClr val="accent3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4922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2" orient="horz" pos="72" userDrawn="1">
          <p15:clr>
            <a:srgbClr val="F26B43"/>
          </p15:clr>
        </p15:guide>
        <p15:guide id="13" pos="72" userDrawn="1">
          <p15:clr>
            <a:srgbClr val="F26B43"/>
          </p15:clr>
        </p15:guide>
        <p15:guide id="14" orient="horz" pos="4248" userDrawn="1">
          <p15:clr>
            <a:srgbClr val="F26B43"/>
          </p15:clr>
        </p15:guide>
        <p15:guide id="15" pos="7608" userDrawn="1">
          <p15:clr>
            <a:srgbClr val="F26B43"/>
          </p15:clr>
        </p15:guide>
        <p15:guide id="16" orient="horz" pos="648" userDrawn="1">
          <p15:clr>
            <a:srgbClr val="F26B43"/>
          </p15:clr>
        </p15:guide>
        <p15:guide id="17" pos="456" userDrawn="1">
          <p15:clr>
            <a:srgbClr val="F26B43"/>
          </p15:clr>
        </p15:guide>
        <p15:guide id="18" orient="horz" pos="1488" userDrawn="1">
          <p15:clr>
            <a:srgbClr val="F26B43"/>
          </p15:clr>
        </p15:guide>
        <p15:guide id="19" orient="horz" pos="1584" userDrawn="1">
          <p15:clr>
            <a:srgbClr val="F26B43"/>
          </p15:clr>
        </p15:guide>
        <p15:guide id="20" pos="7368" userDrawn="1">
          <p15:clr>
            <a:srgbClr val="F26B43"/>
          </p15:clr>
        </p15:guide>
        <p15:guide id="21" orient="horz" pos="4032" userDrawn="1">
          <p15:clr>
            <a:srgbClr val="F26B43"/>
          </p15:clr>
        </p15:guide>
        <p15:guide id="22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Cannabis Development Agreements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72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710452" y="411421"/>
            <a:ext cx="10972800" cy="1325563"/>
          </a:xfrm>
        </p:spPr>
        <p:txBody>
          <a:bodyPr/>
          <a:lstStyle/>
          <a:p>
            <a:pPr algn="ctr"/>
            <a:r>
              <a:rPr lang="en-US" dirty="0" smtClean="0"/>
              <a:t>Locations of all cannabis businesses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223" t="14871" r="14561" b="9011"/>
          <a:stretch/>
        </p:blipFill>
        <p:spPr>
          <a:xfrm>
            <a:off x="2318497" y="1736984"/>
            <a:ext cx="7756710" cy="4792644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6714836" y="6031346"/>
            <a:ext cx="193964" cy="193963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5592618" y="5084619"/>
            <a:ext cx="193964" cy="193963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4875130" y="3619542"/>
            <a:ext cx="193964" cy="193963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5106501" y="3251627"/>
            <a:ext cx="193964" cy="193963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6423890" y="5727027"/>
            <a:ext cx="193964" cy="193963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617854" y="5768831"/>
            <a:ext cx="193964" cy="193963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3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52653" y="268942"/>
            <a:ext cx="6044045" cy="708924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652652" y="977866"/>
            <a:ext cx="6044045" cy="4764028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Adult Use of Marijuana Act (Prop 64)</a:t>
            </a:r>
          </a:p>
          <a:p>
            <a:r>
              <a:rPr lang="en-US" sz="1800" b="1" dirty="0" smtClean="0"/>
              <a:t>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Cannabis Community Forum</a:t>
            </a:r>
          </a:p>
          <a:p>
            <a:r>
              <a:rPr lang="en-US" sz="1800" b="1" dirty="0" smtClean="0"/>
              <a:t>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City Council established a rate of 5% gross receipts fee for all cannabis businesses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Cannabis ordinance delayed due to COVID-19</a:t>
            </a:r>
          </a:p>
          <a:p>
            <a:r>
              <a:rPr lang="en-US" sz="1800" b="1" dirty="0" smtClean="0"/>
              <a:t>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Cannabis ordinance established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Application process and evaluation criteria established</a:t>
            </a:r>
          </a:p>
          <a:p>
            <a:r>
              <a:rPr lang="en-US" sz="1800" b="1" dirty="0"/>
              <a:t>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City Council approved 3 development agreements</a:t>
            </a:r>
          </a:p>
        </p:txBody>
      </p:sp>
    </p:spTree>
    <p:extLst>
      <p:ext uri="{BB962C8B-B14F-4D97-AF65-F5344CB8AC3E}">
        <p14:creationId xmlns:p14="http://schemas.microsoft.com/office/powerpoint/2010/main" val="358622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9938" y="208547"/>
            <a:ext cx="6386762" cy="1292574"/>
          </a:xfrm>
        </p:spPr>
        <p:txBody>
          <a:bodyPr/>
          <a:lstStyle/>
          <a:p>
            <a:r>
              <a:rPr lang="en-US" dirty="0" smtClean="0"/>
              <a:t>Cannabis Application Process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9939" y="1629458"/>
            <a:ext cx="6386761" cy="3953195"/>
          </a:xfrm>
        </p:spPr>
        <p:txBody>
          <a:bodyPr/>
          <a:lstStyle/>
          <a:p>
            <a:r>
              <a:rPr lang="en-US" dirty="0" smtClean="0"/>
              <a:t>Phase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Determination of Eligibility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Background Checks</a:t>
            </a:r>
          </a:p>
          <a:p>
            <a:r>
              <a:rPr lang="en-US" dirty="0" smtClean="0"/>
              <a:t>Phase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Evaluation and scoring</a:t>
            </a:r>
          </a:p>
          <a:p>
            <a:r>
              <a:rPr lang="en-US" dirty="0" smtClean="0"/>
              <a:t>Phase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Development Agreement Negotiations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City Council Approval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799" y="1629458"/>
            <a:ext cx="45630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hangingPunct="0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 2 Scoring Criteria</a:t>
            </a:r>
          </a:p>
          <a:p>
            <a:pPr marR="0" lvl="0" algn="just" hangingPunct="0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hangingPunct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 (500 points)</a:t>
            </a:r>
            <a:endParaRPr lang="en-US" sz="2000" dirty="0">
              <a:solidFill>
                <a:schemeClr val="bg1"/>
              </a:solidFill>
              <a:latin typeface="Courier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hangingPunct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Labor, Equity, Diversity &amp; Inclusion Plan (600 points)</a:t>
            </a:r>
            <a:endParaRPr lang="en-US" sz="2000" dirty="0">
              <a:solidFill>
                <a:schemeClr val="bg1"/>
              </a:solidFill>
              <a:latin typeface="Courier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hangingPunct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Safety Plan (350 points)</a:t>
            </a:r>
            <a:endParaRPr lang="en-US" sz="2000" dirty="0">
              <a:solidFill>
                <a:schemeClr val="bg1"/>
              </a:solidFill>
              <a:latin typeface="Courier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hangingPunct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Security Plan (350 points)</a:t>
            </a:r>
            <a:endParaRPr lang="en-US" sz="2000" dirty="0">
              <a:solidFill>
                <a:schemeClr val="bg1"/>
              </a:solidFill>
              <a:latin typeface="Courier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hangingPunct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Qualifications of Owners (400 points)</a:t>
            </a:r>
            <a:endParaRPr lang="en-US" sz="2000" dirty="0">
              <a:solidFill>
                <a:schemeClr val="bg1"/>
              </a:solidFill>
              <a:latin typeface="Courier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hangingPunct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Neighborhood Compatibility Plan (300 points)</a:t>
            </a:r>
            <a:endParaRPr lang="en-US" sz="2000" dirty="0">
              <a:solidFill>
                <a:schemeClr val="bg1"/>
              </a:solidFill>
              <a:latin typeface="Courier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hangingPunct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Community Benefits &amp; Investment Plan (400 points)</a:t>
            </a:r>
            <a:endParaRPr lang="en-US" sz="2000" dirty="0">
              <a:solidFill>
                <a:schemeClr val="bg1"/>
              </a:solidFill>
              <a:latin typeface="Courier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hangingPunct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Proposed Location (100 points) </a:t>
            </a:r>
            <a:endParaRPr lang="en-US" sz="2000" dirty="0">
              <a:solidFill>
                <a:schemeClr val="bg1"/>
              </a:solidFill>
              <a:effectLst/>
              <a:latin typeface="Courier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09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52654" y="467226"/>
            <a:ext cx="6044045" cy="635433"/>
          </a:xfrm>
        </p:spPr>
        <p:txBody>
          <a:bodyPr/>
          <a:lstStyle/>
          <a:p>
            <a:r>
              <a:rPr lang="en-US" dirty="0" smtClean="0"/>
              <a:t>Applicants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2652" y="2312893"/>
            <a:ext cx="6044045" cy="230204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Mr. Nice Guy</a:t>
            </a:r>
          </a:p>
          <a:p>
            <a:pPr marL="800100" lvl="1" indent="-342900"/>
            <a:r>
              <a:rPr lang="en-US" dirty="0" smtClean="0"/>
              <a:t>Score of 3,075</a:t>
            </a:r>
          </a:p>
          <a:p>
            <a:pPr marL="342900" indent="-342900"/>
            <a:r>
              <a:rPr lang="en-US" dirty="0" smtClean="0"/>
              <a:t>Element 7</a:t>
            </a:r>
          </a:p>
          <a:p>
            <a:pPr marL="800100" lvl="1" indent="-342900"/>
            <a:r>
              <a:rPr lang="en-US" dirty="0" smtClean="0"/>
              <a:t>Score of 3,050</a:t>
            </a:r>
          </a:p>
          <a:p>
            <a:pPr marL="342900" indent="-342900"/>
            <a:r>
              <a:rPr lang="en-US" dirty="0" smtClean="0"/>
              <a:t>NC Investment Group</a:t>
            </a:r>
          </a:p>
          <a:p>
            <a:pPr marL="800100" lvl="1" indent="-342900"/>
            <a:r>
              <a:rPr lang="en-US" dirty="0" smtClean="0"/>
              <a:t>Score of 3,000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652652" y="1174377"/>
            <a:ext cx="6044045" cy="923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none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Staff is presenting the last three of the qualifying six cannabis applications. </a:t>
            </a:r>
          </a:p>
        </p:txBody>
      </p:sp>
    </p:spTree>
    <p:extLst>
      <p:ext uri="{BB962C8B-B14F-4D97-AF65-F5344CB8AC3E}">
        <p14:creationId xmlns:p14="http://schemas.microsoft.com/office/powerpoint/2010/main" val="135091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Mr. Nice Guy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2514600"/>
            <a:ext cx="5484395" cy="3624943"/>
          </a:xfrm>
        </p:spPr>
        <p:txBody>
          <a:bodyPr/>
          <a:lstStyle/>
          <a:p>
            <a:r>
              <a:rPr lang="en-US" dirty="0" smtClean="0"/>
              <a:t>Proposed Site</a:t>
            </a:r>
          </a:p>
          <a:p>
            <a:pPr marL="800100" lvl="1" indent="-342900"/>
            <a:r>
              <a:rPr lang="en-US" dirty="0" smtClean="0"/>
              <a:t>705 Civic Center Drive</a:t>
            </a:r>
          </a:p>
          <a:p>
            <a:pPr marL="342900" indent="-342900"/>
            <a:r>
              <a:rPr lang="en-US" dirty="0" smtClean="0"/>
              <a:t>Proposed Uses</a:t>
            </a:r>
          </a:p>
          <a:p>
            <a:pPr marL="800100" lvl="1" indent="-342900"/>
            <a:r>
              <a:rPr lang="en-US" dirty="0" smtClean="0"/>
              <a:t>Microbusiness (retail, manufacturing, and distribution)</a:t>
            </a:r>
            <a:endParaRPr lang="en-US" dirty="0"/>
          </a:p>
          <a:p>
            <a:pPr marL="342900" indent="-342900"/>
            <a:endParaRPr lang="en-US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8B3C-769C-427B-B0D2-6D9E838D3DF2}" type="datetime4">
              <a:rPr lang="en-US" smtClean="0"/>
              <a:pPr/>
              <a:t>June 19, 2023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61A4C-179D-4E10-9D64-8F0964B9DE6A}" type="slidenum">
              <a:rPr lang="en-US" smtClean="0"/>
              <a:pPr/>
              <a:t>5</a:t>
            </a:fld>
            <a:r>
              <a:rPr lang="en-US" smtClean="0"/>
              <a:t>   |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358" t="15356" r="4634" b="10059"/>
          <a:stretch/>
        </p:blipFill>
        <p:spPr>
          <a:xfrm>
            <a:off x="6208295" y="1691481"/>
            <a:ext cx="5671076" cy="329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8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028700"/>
            <a:ext cx="4888006" cy="1325563"/>
          </a:xfrm>
        </p:spPr>
        <p:txBody>
          <a:bodyPr/>
          <a:lstStyle/>
          <a:p>
            <a:r>
              <a:rPr lang="en-US" dirty="0" smtClean="0"/>
              <a:t>Element 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2514600"/>
            <a:ext cx="5484395" cy="3624943"/>
          </a:xfrm>
        </p:spPr>
        <p:txBody>
          <a:bodyPr/>
          <a:lstStyle/>
          <a:p>
            <a:r>
              <a:rPr lang="en-US" dirty="0" smtClean="0"/>
              <a:t>Proposed Site</a:t>
            </a:r>
          </a:p>
          <a:p>
            <a:pPr marL="800100" lvl="1" indent="-342900"/>
            <a:r>
              <a:rPr lang="en-US" dirty="0" smtClean="0"/>
              <a:t>3101 Hoover Ave</a:t>
            </a:r>
          </a:p>
          <a:p>
            <a:pPr marL="342900" indent="-342900"/>
            <a:r>
              <a:rPr lang="en-US" dirty="0" smtClean="0"/>
              <a:t>Proposed Uses</a:t>
            </a:r>
          </a:p>
          <a:p>
            <a:pPr marL="800100" lvl="1" indent="-342900"/>
            <a:r>
              <a:rPr lang="en-US" dirty="0"/>
              <a:t>Microbusiness (retail, manufacturing, and distribution)</a:t>
            </a:r>
          </a:p>
          <a:p>
            <a:pPr marL="342900" indent="-342900"/>
            <a:endParaRPr lang="en-US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8B3C-769C-427B-B0D2-6D9E838D3DF2}" type="datetime4">
              <a:rPr lang="en-US" smtClean="0"/>
              <a:pPr/>
              <a:t>June 19, 2023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61A4C-179D-4E10-9D64-8F0964B9DE6A}" type="slidenum">
              <a:rPr lang="en-US" smtClean="0"/>
              <a:pPr/>
              <a:t>6</a:t>
            </a:fld>
            <a:r>
              <a:rPr lang="en-US" smtClean="0"/>
              <a:t>   |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816" t="15012" r="3057" b="10607"/>
          <a:stretch/>
        </p:blipFill>
        <p:spPr>
          <a:xfrm>
            <a:off x="6172199" y="1691481"/>
            <a:ext cx="5558963" cy="331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028700"/>
            <a:ext cx="4888006" cy="1325563"/>
          </a:xfrm>
        </p:spPr>
        <p:txBody>
          <a:bodyPr/>
          <a:lstStyle/>
          <a:p>
            <a:r>
              <a:rPr lang="en-US" dirty="0" smtClean="0"/>
              <a:t>NC Investment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2514600"/>
            <a:ext cx="5484395" cy="3624943"/>
          </a:xfrm>
        </p:spPr>
        <p:txBody>
          <a:bodyPr/>
          <a:lstStyle/>
          <a:p>
            <a:r>
              <a:rPr lang="en-US" dirty="0" smtClean="0"/>
              <a:t>Proposed Site</a:t>
            </a:r>
          </a:p>
          <a:p>
            <a:pPr marL="800100" lvl="1" indent="-342900"/>
            <a:r>
              <a:rPr lang="en-US" dirty="0" smtClean="0"/>
              <a:t>316 W 30</a:t>
            </a:r>
            <a:r>
              <a:rPr lang="en-US" baseline="30000" dirty="0" smtClean="0"/>
              <a:t>th</a:t>
            </a:r>
            <a:r>
              <a:rPr lang="en-US" dirty="0" smtClean="0"/>
              <a:t> St</a:t>
            </a:r>
            <a:endParaRPr lang="en-US" dirty="0" smtClean="0"/>
          </a:p>
          <a:p>
            <a:pPr marL="342900" indent="-342900"/>
            <a:r>
              <a:rPr lang="en-US" dirty="0" smtClean="0"/>
              <a:t>Proposed Uses</a:t>
            </a:r>
          </a:p>
          <a:p>
            <a:pPr marL="800100" lvl="1" indent="-342900"/>
            <a:r>
              <a:rPr lang="en-US" dirty="0" smtClean="0"/>
              <a:t>Retail storefront &amp; </a:t>
            </a:r>
            <a:r>
              <a:rPr lang="en-US" dirty="0" smtClean="0"/>
              <a:t>distribution</a:t>
            </a:r>
            <a:endParaRPr lang="en-US" dirty="0"/>
          </a:p>
          <a:p>
            <a:pPr marL="342900" indent="-342900"/>
            <a:endParaRPr lang="en-US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8B3C-769C-427B-B0D2-6D9E838D3DF2}" type="datetime4">
              <a:rPr lang="en-US" smtClean="0"/>
              <a:pPr/>
              <a:t>June 19, 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Footer: Arial 10pt., Gray 80% (Color: Text 2), left aligned, text aligned middle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61A4C-179D-4E10-9D64-8F0964B9DE6A}" type="slidenum">
              <a:rPr lang="en-US" smtClean="0"/>
              <a:pPr/>
              <a:t>7</a:t>
            </a:fld>
            <a:r>
              <a:rPr lang="en-US" smtClean="0"/>
              <a:t>   |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392" t="17046" r="14181" b="10079"/>
          <a:stretch/>
        </p:blipFill>
        <p:spPr>
          <a:xfrm>
            <a:off x="6208295" y="1821331"/>
            <a:ext cx="4635375" cy="327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5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2" r="33112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52654" y="304087"/>
            <a:ext cx="6044045" cy="8792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Joint Development Agreement Negotiations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652654" y="1430175"/>
            <a:ext cx="6044045" cy="458561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Staff held joint negotiation meetings with all three (3) applicants for conditions of approval and community benefits</a:t>
            </a:r>
          </a:p>
          <a:p>
            <a:pPr marL="800100" lvl="1" indent="-342900"/>
            <a:r>
              <a:rPr lang="en-US" dirty="0" smtClean="0"/>
              <a:t>5% gross receipts general fund fee </a:t>
            </a:r>
          </a:p>
          <a:p>
            <a:pPr marL="800100" lvl="1" indent="-342900"/>
            <a:r>
              <a:rPr lang="en-US" dirty="0" smtClean="0"/>
              <a:t>2% gross receipts general fund fee for distribution activities</a:t>
            </a:r>
          </a:p>
          <a:p>
            <a:pPr marL="800100" lvl="1" indent="-342900"/>
            <a:r>
              <a:rPr lang="en-US" dirty="0" smtClean="0"/>
              <a:t>National City Community Benefit Fund of 1% net profit</a:t>
            </a:r>
          </a:p>
          <a:p>
            <a:pPr marL="800100" lvl="1" indent="-342900"/>
            <a:r>
              <a:rPr lang="en-US" dirty="0" smtClean="0"/>
              <a:t>30% local hire </a:t>
            </a:r>
          </a:p>
          <a:p>
            <a:pPr marL="800100" lvl="1" indent="-342900"/>
            <a:r>
              <a:rPr lang="en-US" dirty="0" smtClean="0"/>
              <a:t>20% hire of previously incarcerated cannabis misdemeanor individuals</a:t>
            </a:r>
          </a:p>
          <a:p>
            <a:pPr marL="800100" lvl="1" indent="-342900"/>
            <a:r>
              <a:rPr lang="en-US" dirty="0" smtClean="0"/>
              <a:t>1 community clean up event per year</a:t>
            </a:r>
          </a:p>
          <a:p>
            <a:pPr marL="800100" lvl="1" indent="-342900"/>
            <a:r>
              <a:rPr lang="en-US" dirty="0" smtClean="0"/>
              <a:t>2 drug prevention seminars per year collectively</a:t>
            </a:r>
          </a:p>
          <a:p>
            <a:pPr marL="800100" lvl="1" indent="-342900"/>
            <a:r>
              <a:rPr lang="en-US" dirty="0" smtClean="0"/>
              <a:t>1 guard minimum during operating hours (unarmed)</a:t>
            </a:r>
          </a:p>
          <a:p>
            <a:pPr marL="800100" lvl="1" indent="-342900"/>
            <a:endParaRPr lang="en-US" dirty="0" smtClean="0"/>
          </a:p>
          <a:p>
            <a:pPr marL="800100" lvl="1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9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3900" y="3060033"/>
            <a:ext cx="10972800" cy="902368"/>
          </a:xfrm>
        </p:spPr>
        <p:txBody>
          <a:bodyPr>
            <a:noAutofit/>
          </a:bodyPr>
          <a:lstStyle/>
          <a:p>
            <a:r>
              <a:rPr lang="en-US" sz="2400" cap="none" dirty="0" smtClean="0"/>
              <a:t>Staff is recommending City Council approve all three (3) development agreements and authorize the City Manager to execute the Development Agreements.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Recommendation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66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ional City Brand Theme">
  <a:themeElements>
    <a:clrScheme name="National City Brand Colors PPT Template">
      <a:dk1>
        <a:srgbClr val="000000"/>
      </a:dk1>
      <a:lt1>
        <a:sysClr val="window" lastClr="FFFFFF"/>
      </a:lt1>
      <a:dk2>
        <a:srgbClr val="302E2C"/>
      </a:dk2>
      <a:lt2>
        <a:srgbClr val="EEDECE"/>
      </a:lt2>
      <a:accent1>
        <a:srgbClr val="1D3932"/>
      </a:accent1>
      <a:accent2>
        <a:srgbClr val="6E087A"/>
      </a:accent2>
      <a:accent3>
        <a:srgbClr val="618032"/>
      </a:accent3>
      <a:accent4>
        <a:srgbClr val="1BAA98"/>
      </a:accent4>
      <a:accent5>
        <a:srgbClr val="EA7822"/>
      </a:accent5>
      <a:accent6>
        <a:srgbClr val="F5D566"/>
      </a:accent6>
      <a:hlink>
        <a:srgbClr val="1BAA98"/>
      </a:hlink>
      <a:folHlink>
        <a:srgbClr val="6E087A"/>
      </a:folHlink>
    </a:clrScheme>
    <a:fontScheme name="National City Brand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ionalCity_Template_070921" id="{E194BDAF-6FF7-40C6-AE0C-DF350BCE4E9D}" vid="{72574182-E03F-40E6-832F-FCAE22F3DC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NationalCity_Template_070921</Template>
  <TotalTime>2263</TotalTime>
  <Words>376</Words>
  <Application>Microsoft Office PowerPoint</Application>
  <PresentationFormat>Widescreen</PresentationFormat>
  <Paragraphs>77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Courier</vt:lpstr>
      <vt:lpstr>Georgia</vt:lpstr>
      <vt:lpstr>Symbol</vt:lpstr>
      <vt:lpstr>Times New Roman</vt:lpstr>
      <vt:lpstr>National City Brand Theme</vt:lpstr>
      <vt:lpstr>Cannabis Development Agreements</vt:lpstr>
      <vt:lpstr>Background</vt:lpstr>
      <vt:lpstr>Cannabis Application Process</vt:lpstr>
      <vt:lpstr>Applicants</vt:lpstr>
      <vt:lpstr>Mr. Nice Guy</vt:lpstr>
      <vt:lpstr>Element 7</vt:lpstr>
      <vt:lpstr>NC Investment Group</vt:lpstr>
      <vt:lpstr>Joint Development Agreement Negotiations</vt:lpstr>
      <vt:lpstr>Staff Recommendation</vt:lpstr>
      <vt:lpstr>Locations of all cannabis businesses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Maxilom</dc:creator>
  <cp:lastModifiedBy>Pedro Garcia</cp:lastModifiedBy>
  <cp:revision>23</cp:revision>
  <dcterms:created xsi:type="dcterms:W3CDTF">2021-08-09T19:25:58Z</dcterms:created>
  <dcterms:modified xsi:type="dcterms:W3CDTF">2023-06-19T17:31:38Z</dcterms:modified>
</cp:coreProperties>
</file>