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73" r:id="rId2"/>
    <p:sldId id="275" r:id="rId3"/>
    <p:sldId id="284" r:id="rId4"/>
    <p:sldId id="277" r:id="rId5"/>
    <p:sldId id="279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386E-EBAC-4F56-8B68-4E46589BF567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</dgm:pt>
    <dgm:pt modelId="{327EB633-F915-4259-904D-EEEB9EE620B1}">
      <dgm:prSet phldrT="[Text]" custT="1"/>
      <dgm:spPr/>
      <dgm:t>
        <a:bodyPr/>
        <a:lstStyle/>
        <a:p>
          <a:pPr algn="ctr"/>
          <a:r>
            <a:rPr lang="en-US" sz="1800" b="1" dirty="0" smtClean="0"/>
            <a:t> AUGUST 2021</a:t>
          </a:r>
          <a:endParaRPr lang="en-US" sz="1800" dirty="0"/>
        </a:p>
      </dgm:t>
    </dgm:pt>
    <dgm:pt modelId="{CB3BB2F3-BCCF-4281-9C8B-ABD1EEB35976}" type="parTrans" cxnId="{97080114-8DAA-4773-8E43-94819A370370}">
      <dgm:prSet/>
      <dgm:spPr/>
      <dgm:t>
        <a:bodyPr/>
        <a:lstStyle/>
        <a:p>
          <a:endParaRPr lang="en-US"/>
        </a:p>
      </dgm:t>
    </dgm:pt>
    <dgm:pt modelId="{6A6D36F1-686D-47D3-9F0A-60BADCFDB76E}" type="sibTrans" cxnId="{97080114-8DAA-4773-8E43-94819A370370}">
      <dgm:prSet/>
      <dgm:spPr/>
      <dgm:t>
        <a:bodyPr/>
        <a:lstStyle/>
        <a:p>
          <a:endParaRPr lang="en-US"/>
        </a:p>
      </dgm:t>
    </dgm:pt>
    <dgm:pt modelId="{BBA900FC-D44E-48B7-B56E-B6DF1250B9EF}">
      <dgm:prSet phldrT="[Text]" custT="1"/>
      <dgm:spPr/>
      <dgm:t>
        <a:bodyPr/>
        <a:lstStyle/>
        <a:p>
          <a:pPr algn="ctr"/>
          <a:r>
            <a:rPr lang="en-US" sz="1800" b="1" dirty="0" smtClean="0">
              <a:latin typeface="+mn-lt"/>
            </a:rPr>
            <a:t>NOVEMBER 2021</a:t>
          </a:r>
        </a:p>
      </dgm:t>
    </dgm:pt>
    <dgm:pt modelId="{75D34BFC-07DE-4577-A510-B2598AA40396}" type="parTrans" cxnId="{E8A6F08A-682F-4575-ACD6-CF05A94F8130}">
      <dgm:prSet/>
      <dgm:spPr/>
      <dgm:t>
        <a:bodyPr/>
        <a:lstStyle/>
        <a:p>
          <a:endParaRPr lang="en-US"/>
        </a:p>
      </dgm:t>
    </dgm:pt>
    <dgm:pt modelId="{DF88880B-5831-4DEA-922D-9058382E828D}" type="sibTrans" cxnId="{E8A6F08A-682F-4575-ACD6-CF05A94F8130}">
      <dgm:prSet/>
      <dgm:spPr/>
      <dgm:t>
        <a:bodyPr/>
        <a:lstStyle/>
        <a:p>
          <a:endParaRPr lang="en-US"/>
        </a:p>
      </dgm:t>
    </dgm:pt>
    <dgm:pt modelId="{F13ED9D8-A0FA-4193-ADED-772F397D9BD2}">
      <dgm:prSet phldrT="[Text]" custT="1"/>
      <dgm:spPr/>
      <dgm:t>
        <a:bodyPr/>
        <a:lstStyle/>
        <a:p>
          <a:pPr algn="ctr"/>
          <a:r>
            <a:rPr lang="en-US" sz="1800" b="1" dirty="0" smtClean="0"/>
            <a:t>JANUARY 2022</a:t>
          </a:r>
        </a:p>
      </dgm:t>
    </dgm:pt>
    <dgm:pt modelId="{E939B755-E446-4C69-96EC-F9AAB82E5A23}" type="parTrans" cxnId="{05D73DF6-7648-4F0F-BAF0-D7B0E0D56CBD}">
      <dgm:prSet/>
      <dgm:spPr/>
      <dgm:t>
        <a:bodyPr/>
        <a:lstStyle/>
        <a:p>
          <a:endParaRPr lang="en-US"/>
        </a:p>
      </dgm:t>
    </dgm:pt>
    <dgm:pt modelId="{86BA32C7-776F-432E-9ED0-9569184AB559}" type="sibTrans" cxnId="{05D73DF6-7648-4F0F-BAF0-D7B0E0D56CBD}">
      <dgm:prSet/>
      <dgm:spPr/>
      <dgm:t>
        <a:bodyPr/>
        <a:lstStyle/>
        <a:p>
          <a:endParaRPr lang="en-US"/>
        </a:p>
      </dgm:t>
    </dgm:pt>
    <dgm:pt modelId="{EAA7C2B8-6E96-48AF-AA36-BBF28D3F67CB}">
      <dgm:prSet phldrT="[Text]" custT="1"/>
      <dgm:spPr/>
      <dgm:t>
        <a:bodyPr/>
        <a:lstStyle/>
        <a:p>
          <a:pPr algn="l"/>
          <a:r>
            <a:rPr lang="en-US" sz="1400" dirty="0" smtClean="0"/>
            <a:t>Goal of the Housing Strategic Plan approved on by the Housing Advisory Committee and City Council</a:t>
          </a:r>
          <a:endParaRPr lang="en-US" sz="1400" dirty="0"/>
        </a:p>
      </dgm:t>
    </dgm:pt>
    <dgm:pt modelId="{686149E0-3900-42E2-9DC7-82C157287EE8}" type="parTrans" cxnId="{7FF97220-3ED8-4CBD-B771-DB73468BA297}">
      <dgm:prSet/>
      <dgm:spPr/>
      <dgm:t>
        <a:bodyPr/>
        <a:lstStyle/>
        <a:p>
          <a:endParaRPr lang="en-US"/>
        </a:p>
      </dgm:t>
    </dgm:pt>
    <dgm:pt modelId="{B280F721-D71E-4EE9-8BB5-6DA5E608CA4A}" type="sibTrans" cxnId="{7FF97220-3ED8-4CBD-B771-DB73468BA297}">
      <dgm:prSet/>
      <dgm:spPr/>
      <dgm:t>
        <a:bodyPr/>
        <a:lstStyle/>
        <a:p>
          <a:endParaRPr lang="en-US"/>
        </a:p>
      </dgm:t>
    </dgm:pt>
    <dgm:pt modelId="{A53B96B3-69AE-4981-8953-D88537130A0D}">
      <dgm:prSet phldrT="[Text]" custT="1"/>
      <dgm:spPr/>
      <dgm:t>
        <a:bodyPr/>
        <a:lstStyle/>
        <a:p>
          <a:pPr algn="l"/>
          <a:r>
            <a:rPr lang="en-US" sz="1400" dirty="0" smtClean="0"/>
            <a:t>Applications due 11/19/2021 at 5 PM </a:t>
          </a:r>
          <a:endParaRPr lang="en-US" sz="1400" dirty="0"/>
        </a:p>
      </dgm:t>
    </dgm:pt>
    <dgm:pt modelId="{733B50BD-DEE7-497C-999F-0FA0AC0D93B5}" type="parTrans" cxnId="{69899B15-E828-4135-9353-FFF184120E0B}">
      <dgm:prSet/>
      <dgm:spPr/>
      <dgm:t>
        <a:bodyPr/>
        <a:lstStyle/>
        <a:p>
          <a:endParaRPr lang="en-US"/>
        </a:p>
      </dgm:t>
    </dgm:pt>
    <dgm:pt modelId="{BABCA5D6-B892-4975-9A63-5671742749B4}" type="sibTrans" cxnId="{69899B15-E828-4135-9353-FFF184120E0B}">
      <dgm:prSet/>
      <dgm:spPr/>
      <dgm:t>
        <a:bodyPr/>
        <a:lstStyle/>
        <a:p>
          <a:endParaRPr lang="en-US"/>
        </a:p>
      </dgm:t>
    </dgm:pt>
    <dgm:pt modelId="{2FC614D6-121F-4997-84D8-89858DA873D9}">
      <dgm:prSet phldrT="[Text]" custT="1"/>
      <dgm:spPr/>
      <dgm:t>
        <a:bodyPr/>
        <a:lstStyle/>
        <a:p>
          <a:pPr algn="l"/>
          <a:r>
            <a:rPr lang="en-US" sz="1400" dirty="0" smtClean="0"/>
            <a:t>Application reviewed and scored </a:t>
          </a:r>
          <a:endParaRPr lang="en-US" sz="1400" dirty="0"/>
        </a:p>
      </dgm:t>
    </dgm:pt>
    <dgm:pt modelId="{613D6EDB-0519-4699-850A-AD966EC9C2A7}" type="parTrans" cxnId="{F7290AA9-4931-46AE-A3EB-CFC93D813F90}">
      <dgm:prSet/>
      <dgm:spPr/>
      <dgm:t>
        <a:bodyPr/>
        <a:lstStyle/>
        <a:p>
          <a:endParaRPr lang="en-US"/>
        </a:p>
      </dgm:t>
    </dgm:pt>
    <dgm:pt modelId="{4CD2D247-0E14-419E-B4CD-33CE6908FB78}" type="sibTrans" cxnId="{F7290AA9-4931-46AE-A3EB-CFC93D813F90}">
      <dgm:prSet/>
      <dgm:spPr/>
      <dgm:t>
        <a:bodyPr/>
        <a:lstStyle/>
        <a:p>
          <a:endParaRPr lang="en-US"/>
        </a:p>
      </dgm:t>
    </dgm:pt>
    <dgm:pt modelId="{9BFE2885-8A70-46B5-AA12-21CA85D77D58}">
      <dgm:prSet phldrT="[Text]" custT="1"/>
      <dgm:spPr/>
      <dgm:t>
        <a:bodyPr/>
        <a:lstStyle/>
        <a:p>
          <a:pPr algn="l"/>
          <a:r>
            <a:rPr lang="en-US" sz="1400" dirty="0" smtClean="0"/>
            <a:t>Staff recommendations for funding </a:t>
          </a:r>
          <a:r>
            <a:rPr lang="en-US" sz="1400" dirty="0" smtClean="0"/>
            <a:t>to City Council on Jan. 18</a:t>
          </a:r>
          <a:endParaRPr lang="en-US" sz="1400" dirty="0"/>
        </a:p>
      </dgm:t>
    </dgm:pt>
    <dgm:pt modelId="{3AFF7AC0-AE32-4846-B06A-81FF61D597FA}" type="parTrans" cxnId="{9C7B43DA-7DD7-4E01-B2A5-65269D3AB532}">
      <dgm:prSet/>
      <dgm:spPr/>
      <dgm:t>
        <a:bodyPr/>
        <a:lstStyle/>
        <a:p>
          <a:endParaRPr lang="en-US"/>
        </a:p>
      </dgm:t>
    </dgm:pt>
    <dgm:pt modelId="{E2DC36DF-76D6-4CB5-93EE-C4FD191AEBF3}" type="sibTrans" cxnId="{9C7B43DA-7DD7-4E01-B2A5-65269D3AB532}">
      <dgm:prSet/>
      <dgm:spPr/>
      <dgm:t>
        <a:bodyPr/>
        <a:lstStyle/>
        <a:p>
          <a:endParaRPr lang="en-US"/>
        </a:p>
      </dgm:t>
    </dgm:pt>
    <dgm:pt modelId="{DE31D1FE-6FD0-4132-929C-E4D49B8BFDD9}">
      <dgm:prSet phldrT="[Text]" custT="1"/>
      <dgm:spPr/>
      <dgm:t>
        <a:bodyPr/>
        <a:lstStyle/>
        <a:p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DECEMBER 2021</a:t>
          </a:r>
        </a:p>
      </dgm:t>
    </dgm:pt>
    <dgm:pt modelId="{5F03AA9A-66C3-4FAE-8446-4DC6213EA03E}" type="sibTrans" cxnId="{7F1C7A6D-B460-4303-875F-B5908142ECA1}">
      <dgm:prSet/>
      <dgm:spPr/>
      <dgm:t>
        <a:bodyPr/>
        <a:lstStyle/>
        <a:p>
          <a:endParaRPr lang="en-US"/>
        </a:p>
      </dgm:t>
    </dgm:pt>
    <dgm:pt modelId="{656BB540-B674-4626-A0D4-C64FA594408B}" type="parTrans" cxnId="{7F1C7A6D-B460-4303-875F-B5908142ECA1}">
      <dgm:prSet/>
      <dgm:spPr/>
      <dgm:t>
        <a:bodyPr/>
        <a:lstStyle/>
        <a:p>
          <a:endParaRPr lang="en-US"/>
        </a:p>
      </dgm:t>
    </dgm:pt>
    <dgm:pt modelId="{4F850711-ACE1-491A-AA69-1D8910424177}" type="pres">
      <dgm:prSet presAssocID="{D9C1386E-EBAC-4F56-8B68-4E46589BF567}" presName="Name0" presStyleCnt="0">
        <dgm:presLayoutVars>
          <dgm:dir/>
          <dgm:animLvl val="lvl"/>
          <dgm:resizeHandles val="exact"/>
        </dgm:presLayoutVars>
      </dgm:prSet>
      <dgm:spPr/>
    </dgm:pt>
    <dgm:pt modelId="{4AFB0C4C-76CC-4A33-A9DD-04E43AA0E33C}" type="pres">
      <dgm:prSet presAssocID="{D9C1386E-EBAC-4F56-8B68-4E46589BF567}" presName="tSp" presStyleCnt="0"/>
      <dgm:spPr/>
    </dgm:pt>
    <dgm:pt modelId="{989CDB8F-999B-4620-87EF-86E3F24F33E8}" type="pres">
      <dgm:prSet presAssocID="{D9C1386E-EBAC-4F56-8B68-4E46589BF567}" presName="bSp" presStyleCnt="0"/>
      <dgm:spPr/>
    </dgm:pt>
    <dgm:pt modelId="{E9590970-B31C-48F8-A9CA-B508C25D343C}" type="pres">
      <dgm:prSet presAssocID="{D9C1386E-EBAC-4F56-8B68-4E46589BF567}" presName="process" presStyleCnt="0"/>
      <dgm:spPr/>
    </dgm:pt>
    <dgm:pt modelId="{3A1F865E-A053-4EF4-8371-FB5D19549AF1}" type="pres">
      <dgm:prSet presAssocID="{327EB633-F915-4259-904D-EEEB9EE620B1}" presName="composite1" presStyleCnt="0"/>
      <dgm:spPr/>
    </dgm:pt>
    <dgm:pt modelId="{F34ED87F-5616-4B9D-AD79-4269159D2936}" type="pres">
      <dgm:prSet presAssocID="{327EB633-F915-4259-904D-EEEB9EE620B1}" presName="dummyNode1" presStyleLbl="node1" presStyleIdx="0" presStyleCnt="4"/>
      <dgm:spPr/>
    </dgm:pt>
    <dgm:pt modelId="{7C31A049-16CB-420F-8739-1CA10F6FBB77}" type="pres">
      <dgm:prSet presAssocID="{327EB633-F915-4259-904D-EEEB9EE620B1}" presName="childNode1" presStyleLbl="bgAcc1" presStyleIdx="0" presStyleCnt="4" custScaleY="133719" custLinFactNeighborX="1409" custLinFactNeighborY="-35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9C43C-CBCD-46A9-8DF8-E691D1558D80}" type="pres">
      <dgm:prSet presAssocID="{327EB633-F915-4259-904D-EEEB9EE620B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ADC7E-1DFC-4C57-AF6D-6DDFCBC83BE4}" type="pres">
      <dgm:prSet presAssocID="{327EB633-F915-4259-904D-EEEB9EE620B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85B9F-EEFD-4B38-85D8-32F786BEC49D}" type="pres">
      <dgm:prSet presAssocID="{327EB633-F915-4259-904D-EEEB9EE620B1}" presName="connSite1" presStyleCnt="0"/>
      <dgm:spPr/>
    </dgm:pt>
    <dgm:pt modelId="{D4188013-464D-418F-BCBD-C7DA4C181CD4}" type="pres">
      <dgm:prSet presAssocID="{6A6D36F1-686D-47D3-9F0A-60BADCFDB76E}" presName="Name9" presStyleLbl="sibTrans2D1" presStyleIdx="0" presStyleCnt="3"/>
      <dgm:spPr/>
      <dgm:t>
        <a:bodyPr/>
        <a:lstStyle/>
        <a:p>
          <a:endParaRPr lang="en-US"/>
        </a:p>
      </dgm:t>
    </dgm:pt>
    <dgm:pt modelId="{EDCCBAA0-6E6B-44C0-895B-3EF23B851F8E}" type="pres">
      <dgm:prSet presAssocID="{BBA900FC-D44E-48B7-B56E-B6DF1250B9EF}" presName="composite2" presStyleCnt="0"/>
      <dgm:spPr/>
    </dgm:pt>
    <dgm:pt modelId="{02147773-31F2-4126-8005-C34E3B660B3A}" type="pres">
      <dgm:prSet presAssocID="{BBA900FC-D44E-48B7-B56E-B6DF1250B9EF}" presName="dummyNode2" presStyleLbl="node1" presStyleIdx="0" presStyleCnt="4"/>
      <dgm:spPr/>
    </dgm:pt>
    <dgm:pt modelId="{8B0EB6F1-40E2-4E64-B99D-85811E618B57}" type="pres">
      <dgm:prSet presAssocID="{BBA900FC-D44E-48B7-B56E-B6DF1250B9E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4D563-CC7E-4A81-9165-1E42576EB871}" type="pres">
      <dgm:prSet presAssocID="{BBA900FC-D44E-48B7-B56E-B6DF1250B9E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C193D-6354-48C8-B7D6-D770A7FB3CC3}" type="pres">
      <dgm:prSet presAssocID="{BBA900FC-D44E-48B7-B56E-B6DF1250B9E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AE3B1-3C4E-45F2-AAFA-44ED04C5389C}" type="pres">
      <dgm:prSet presAssocID="{BBA900FC-D44E-48B7-B56E-B6DF1250B9EF}" presName="connSite2" presStyleCnt="0"/>
      <dgm:spPr/>
    </dgm:pt>
    <dgm:pt modelId="{F43F1074-6789-4C6A-983E-566FEA55F048}" type="pres">
      <dgm:prSet presAssocID="{DF88880B-5831-4DEA-922D-9058382E828D}" presName="Name18" presStyleLbl="sibTrans2D1" presStyleIdx="1" presStyleCnt="3"/>
      <dgm:spPr/>
      <dgm:t>
        <a:bodyPr/>
        <a:lstStyle/>
        <a:p>
          <a:endParaRPr lang="en-US"/>
        </a:p>
      </dgm:t>
    </dgm:pt>
    <dgm:pt modelId="{80A53185-4727-44AE-81E8-699152756AF2}" type="pres">
      <dgm:prSet presAssocID="{DE31D1FE-6FD0-4132-929C-E4D49B8BFDD9}" presName="composite1" presStyleCnt="0"/>
      <dgm:spPr/>
    </dgm:pt>
    <dgm:pt modelId="{006B8DCF-2257-4C6C-A74F-5EFFA3BB0F51}" type="pres">
      <dgm:prSet presAssocID="{DE31D1FE-6FD0-4132-929C-E4D49B8BFDD9}" presName="dummyNode1" presStyleLbl="node1" presStyleIdx="1" presStyleCnt="4"/>
      <dgm:spPr/>
    </dgm:pt>
    <dgm:pt modelId="{A2AC5B86-09A4-4CBE-8A98-AAEFEE836E36}" type="pres">
      <dgm:prSet presAssocID="{DE31D1FE-6FD0-4132-929C-E4D49B8BFDD9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0CBA6-854A-4E50-9B21-FBFD0A932E66}" type="pres">
      <dgm:prSet presAssocID="{DE31D1FE-6FD0-4132-929C-E4D49B8BFDD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77154-5ACC-455F-BEA8-0A3FC92096A3}" type="pres">
      <dgm:prSet presAssocID="{DE31D1FE-6FD0-4132-929C-E4D49B8BFDD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F1C99-AF80-4017-B781-4263932ECBF7}" type="pres">
      <dgm:prSet presAssocID="{DE31D1FE-6FD0-4132-929C-E4D49B8BFDD9}" presName="connSite1" presStyleCnt="0"/>
      <dgm:spPr/>
    </dgm:pt>
    <dgm:pt modelId="{D8E27325-9EDA-4E4B-83D0-5BE9A1B672CB}" type="pres">
      <dgm:prSet presAssocID="{5F03AA9A-66C3-4FAE-8446-4DC6213EA03E}" presName="Name9" presStyleLbl="sibTrans2D1" presStyleIdx="2" presStyleCnt="3"/>
      <dgm:spPr/>
      <dgm:t>
        <a:bodyPr/>
        <a:lstStyle/>
        <a:p>
          <a:endParaRPr lang="en-US"/>
        </a:p>
      </dgm:t>
    </dgm:pt>
    <dgm:pt modelId="{671DD821-2FA3-46AA-9162-39108543B6C5}" type="pres">
      <dgm:prSet presAssocID="{F13ED9D8-A0FA-4193-ADED-772F397D9BD2}" presName="composite2" presStyleCnt="0"/>
      <dgm:spPr/>
    </dgm:pt>
    <dgm:pt modelId="{1D51BD94-8B08-4B54-8437-804884D5B366}" type="pres">
      <dgm:prSet presAssocID="{F13ED9D8-A0FA-4193-ADED-772F397D9BD2}" presName="dummyNode2" presStyleLbl="node1" presStyleIdx="2" presStyleCnt="4"/>
      <dgm:spPr/>
    </dgm:pt>
    <dgm:pt modelId="{E4686A46-314A-4125-90F2-F3382C631602}" type="pres">
      <dgm:prSet presAssocID="{F13ED9D8-A0FA-4193-ADED-772F397D9BD2}" presName="childNode2" presStyleLbl="bgAcc1" presStyleIdx="3" presStyleCnt="4" custScaleX="114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378C1-9917-4CEC-A88C-2715D276C26E}" type="pres">
      <dgm:prSet presAssocID="{F13ED9D8-A0FA-4193-ADED-772F397D9BD2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D1A5D-7A56-4412-BEBD-6B45D59B3DBB}" type="pres">
      <dgm:prSet presAssocID="{F13ED9D8-A0FA-4193-ADED-772F397D9BD2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2CB79-F3DE-4826-AA29-6515247DEDEA}" type="pres">
      <dgm:prSet presAssocID="{F13ED9D8-A0FA-4193-ADED-772F397D9BD2}" presName="connSite2" presStyleCnt="0"/>
      <dgm:spPr/>
    </dgm:pt>
  </dgm:ptLst>
  <dgm:cxnLst>
    <dgm:cxn modelId="{ACFEF259-F788-497B-B68D-43A201F39943}" type="presOf" srcId="{5F03AA9A-66C3-4FAE-8446-4DC6213EA03E}" destId="{D8E27325-9EDA-4E4B-83D0-5BE9A1B672CB}" srcOrd="0" destOrd="0" presId="urn:microsoft.com/office/officeart/2005/8/layout/hProcess4"/>
    <dgm:cxn modelId="{941E9694-117B-44F4-85D2-C0ADF796C047}" type="presOf" srcId="{9BFE2885-8A70-46B5-AA12-21CA85D77D58}" destId="{E4686A46-314A-4125-90F2-F3382C631602}" srcOrd="0" destOrd="0" presId="urn:microsoft.com/office/officeart/2005/8/layout/hProcess4"/>
    <dgm:cxn modelId="{3E38D436-0872-4A2E-A220-2FF3787CAB32}" type="presOf" srcId="{6A6D36F1-686D-47D3-9F0A-60BADCFDB76E}" destId="{D4188013-464D-418F-BCBD-C7DA4C181CD4}" srcOrd="0" destOrd="0" presId="urn:microsoft.com/office/officeart/2005/8/layout/hProcess4"/>
    <dgm:cxn modelId="{9C7B43DA-7DD7-4E01-B2A5-65269D3AB532}" srcId="{F13ED9D8-A0FA-4193-ADED-772F397D9BD2}" destId="{9BFE2885-8A70-46B5-AA12-21CA85D77D58}" srcOrd="0" destOrd="0" parTransId="{3AFF7AC0-AE32-4846-B06A-81FF61D597FA}" sibTransId="{E2DC36DF-76D6-4CB5-93EE-C4FD191AEBF3}"/>
    <dgm:cxn modelId="{816F57FC-E09C-4B5E-A9A8-7728864B61DD}" type="presOf" srcId="{DF88880B-5831-4DEA-922D-9058382E828D}" destId="{F43F1074-6789-4C6A-983E-566FEA55F048}" srcOrd="0" destOrd="0" presId="urn:microsoft.com/office/officeart/2005/8/layout/hProcess4"/>
    <dgm:cxn modelId="{B7658C38-034D-4441-B029-C9E6CF9FC588}" type="presOf" srcId="{BBA900FC-D44E-48B7-B56E-B6DF1250B9EF}" destId="{E1BC193D-6354-48C8-B7D6-D770A7FB3CC3}" srcOrd="0" destOrd="0" presId="urn:microsoft.com/office/officeart/2005/8/layout/hProcess4"/>
    <dgm:cxn modelId="{7F1C7A6D-B460-4303-875F-B5908142ECA1}" srcId="{D9C1386E-EBAC-4F56-8B68-4E46589BF567}" destId="{DE31D1FE-6FD0-4132-929C-E4D49B8BFDD9}" srcOrd="2" destOrd="0" parTransId="{656BB540-B674-4626-A0D4-C64FA594408B}" sibTransId="{5F03AA9A-66C3-4FAE-8446-4DC6213EA03E}"/>
    <dgm:cxn modelId="{E94A7B1D-6593-4DF5-A222-DF93C4AD5BAA}" type="presOf" srcId="{F13ED9D8-A0FA-4193-ADED-772F397D9BD2}" destId="{DD7D1A5D-7A56-4412-BEBD-6B45D59B3DBB}" srcOrd="0" destOrd="0" presId="urn:microsoft.com/office/officeart/2005/8/layout/hProcess4"/>
    <dgm:cxn modelId="{FEAF36C7-9F44-4F6C-95E3-A0D66FE91DBB}" type="presOf" srcId="{9BFE2885-8A70-46B5-AA12-21CA85D77D58}" destId="{DA7378C1-9917-4CEC-A88C-2715D276C26E}" srcOrd="1" destOrd="0" presId="urn:microsoft.com/office/officeart/2005/8/layout/hProcess4"/>
    <dgm:cxn modelId="{6BC108DA-84A6-4893-90DF-1CD5F1EC288D}" type="presOf" srcId="{2FC614D6-121F-4997-84D8-89858DA873D9}" destId="{B040CBA6-854A-4E50-9B21-FBFD0A932E66}" srcOrd="1" destOrd="0" presId="urn:microsoft.com/office/officeart/2005/8/layout/hProcess4"/>
    <dgm:cxn modelId="{CEC8FC53-3556-47E8-8FD7-BF381EF43EED}" type="presOf" srcId="{EAA7C2B8-6E96-48AF-AA36-BBF28D3F67CB}" destId="{D259C43C-CBCD-46A9-8DF8-E691D1558D80}" srcOrd="1" destOrd="0" presId="urn:microsoft.com/office/officeart/2005/8/layout/hProcess4"/>
    <dgm:cxn modelId="{164F510E-E04A-444C-8B49-981A766F7D53}" type="presOf" srcId="{2FC614D6-121F-4997-84D8-89858DA873D9}" destId="{A2AC5B86-09A4-4CBE-8A98-AAEFEE836E36}" srcOrd="0" destOrd="0" presId="urn:microsoft.com/office/officeart/2005/8/layout/hProcess4"/>
    <dgm:cxn modelId="{97080114-8DAA-4773-8E43-94819A370370}" srcId="{D9C1386E-EBAC-4F56-8B68-4E46589BF567}" destId="{327EB633-F915-4259-904D-EEEB9EE620B1}" srcOrd="0" destOrd="0" parTransId="{CB3BB2F3-BCCF-4281-9C8B-ABD1EEB35976}" sibTransId="{6A6D36F1-686D-47D3-9F0A-60BADCFDB76E}"/>
    <dgm:cxn modelId="{05D73DF6-7648-4F0F-BAF0-D7B0E0D56CBD}" srcId="{D9C1386E-EBAC-4F56-8B68-4E46589BF567}" destId="{F13ED9D8-A0FA-4193-ADED-772F397D9BD2}" srcOrd="3" destOrd="0" parTransId="{E939B755-E446-4C69-96EC-F9AAB82E5A23}" sibTransId="{86BA32C7-776F-432E-9ED0-9569184AB559}"/>
    <dgm:cxn modelId="{2F457020-F899-4BA7-A0C9-31F7D7AE5D7B}" type="presOf" srcId="{A53B96B3-69AE-4981-8953-D88537130A0D}" destId="{8B0EB6F1-40E2-4E64-B99D-85811E618B57}" srcOrd="0" destOrd="0" presId="urn:microsoft.com/office/officeart/2005/8/layout/hProcess4"/>
    <dgm:cxn modelId="{3B078F25-E777-4A55-87D3-319FCAC79140}" type="presOf" srcId="{EAA7C2B8-6E96-48AF-AA36-BBF28D3F67CB}" destId="{7C31A049-16CB-420F-8739-1CA10F6FBB77}" srcOrd="0" destOrd="0" presId="urn:microsoft.com/office/officeart/2005/8/layout/hProcess4"/>
    <dgm:cxn modelId="{69899B15-E828-4135-9353-FFF184120E0B}" srcId="{BBA900FC-D44E-48B7-B56E-B6DF1250B9EF}" destId="{A53B96B3-69AE-4981-8953-D88537130A0D}" srcOrd="0" destOrd="0" parTransId="{733B50BD-DEE7-497C-999F-0FA0AC0D93B5}" sibTransId="{BABCA5D6-B892-4975-9A63-5671742749B4}"/>
    <dgm:cxn modelId="{B31E7C9A-FFAD-4D94-8CBE-AC7126D4C6D3}" type="presOf" srcId="{DE31D1FE-6FD0-4132-929C-E4D49B8BFDD9}" destId="{78277154-5ACC-455F-BEA8-0A3FC92096A3}" srcOrd="0" destOrd="0" presId="urn:microsoft.com/office/officeart/2005/8/layout/hProcess4"/>
    <dgm:cxn modelId="{7FF97220-3ED8-4CBD-B771-DB73468BA297}" srcId="{327EB633-F915-4259-904D-EEEB9EE620B1}" destId="{EAA7C2B8-6E96-48AF-AA36-BBF28D3F67CB}" srcOrd="0" destOrd="0" parTransId="{686149E0-3900-42E2-9DC7-82C157287EE8}" sibTransId="{B280F721-D71E-4EE9-8BB5-6DA5E608CA4A}"/>
    <dgm:cxn modelId="{95A0BCF5-1631-4FF5-A681-3AFBFDBF4C72}" type="presOf" srcId="{A53B96B3-69AE-4981-8953-D88537130A0D}" destId="{9D64D563-CC7E-4A81-9165-1E42576EB871}" srcOrd="1" destOrd="0" presId="urn:microsoft.com/office/officeart/2005/8/layout/hProcess4"/>
    <dgm:cxn modelId="{9F94D8CA-FEBC-4492-8BFC-11BCE2AB1172}" type="presOf" srcId="{D9C1386E-EBAC-4F56-8B68-4E46589BF567}" destId="{4F850711-ACE1-491A-AA69-1D8910424177}" srcOrd="0" destOrd="0" presId="urn:microsoft.com/office/officeart/2005/8/layout/hProcess4"/>
    <dgm:cxn modelId="{E8A6F08A-682F-4575-ACD6-CF05A94F8130}" srcId="{D9C1386E-EBAC-4F56-8B68-4E46589BF567}" destId="{BBA900FC-D44E-48B7-B56E-B6DF1250B9EF}" srcOrd="1" destOrd="0" parTransId="{75D34BFC-07DE-4577-A510-B2598AA40396}" sibTransId="{DF88880B-5831-4DEA-922D-9058382E828D}"/>
    <dgm:cxn modelId="{F7290AA9-4931-46AE-A3EB-CFC93D813F90}" srcId="{DE31D1FE-6FD0-4132-929C-E4D49B8BFDD9}" destId="{2FC614D6-121F-4997-84D8-89858DA873D9}" srcOrd="0" destOrd="0" parTransId="{613D6EDB-0519-4699-850A-AD966EC9C2A7}" sibTransId="{4CD2D247-0E14-419E-B4CD-33CE6908FB78}"/>
    <dgm:cxn modelId="{8E57062E-D6BF-4815-B8D7-0898D429C5CE}" type="presOf" srcId="{327EB633-F915-4259-904D-EEEB9EE620B1}" destId="{1E9ADC7E-1DFC-4C57-AF6D-6DDFCBC83BE4}" srcOrd="0" destOrd="0" presId="urn:microsoft.com/office/officeart/2005/8/layout/hProcess4"/>
    <dgm:cxn modelId="{1B3E2801-FBFB-4F6D-B09F-628739A0826F}" type="presParOf" srcId="{4F850711-ACE1-491A-AA69-1D8910424177}" destId="{4AFB0C4C-76CC-4A33-A9DD-04E43AA0E33C}" srcOrd="0" destOrd="0" presId="urn:microsoft.com/office/officeart/2005/8/layout/hProcess4"/>
    <dgm:cxn modelId="{CB8CFEB8-A7BC-4005-AF47-769EE5BCAA9E}" type="presParOf" srcId="{4F850711-ACE1-491A-AA69-1D8910424177}" destId="{989CDB8F-999B-4620-87EF-86E3F24F33E8}" srcOrd="1" destOrd="0" presId="urn:microsoft.com/office/officeart/2005/8/layout/hProcess4"/>
    <dgm:cxn modelId="{199DCDE8-29FC-4D9E-A206-E9D9BE3C8090}" type="presParOf" srcId="{4F850711-ACE1-491A-AA69-1D8910424177}" destId="{E9590970-B31C-48F8-A9CA-B508C25D343C}" srcOrd="2" destOrd="0" presId="urn:microsoft.com/office/officeart/2005/8/layout/hProcess4"/>
    <dgm:cxn modelId="{38B30148-DA5B-4417-A535-3DC2E5ED31CD}" type="presParOf" srcId="{E9590970-B31C-48F8-A9CA-B508C25D343C}" destId="{3A1F865E-A053-4EF4-8371-FB5D19549AF1}" srcOrd="0" destOrd="0" presId="urn:microsoft.com/office/officeart/2005/8/layout/hProcess4"/>
    <dgm:cxn modelId="{D9BD4BFF-FBF8-4E79-B401-48E84012D3E3}" type="presParOf" srcId="{3A1F865E-A053-4EF4-8371-FB5D19549AF1}" destId="{F34ED87F-5616-4B9D-AD79-4269159D2936}" srcOrd="0" destOrd="0" presId="urn:microsoft.com/office/officeart/2005/8/layout/hProcess4"/>
    <dgm:cxn modelId="{7E91DAEC-19DE-4079-9734-B2C67128AC64}" type="presParOf" srcId="{3A1F865E-A053-4EF4-8371-FB5D19549AF1}" destId="{7C31A049-16CB-420F-8739-1CA10F6FBB77}" srcOrd="1" destOrd="0" presId="urn:microsoft.com/office/officeart/2005/8/layout/hProcess4"/>
    <dgm:cxn modelId="{33104F32-A586-4A6E-A07C-58923E91E24A}" type="presParOf" srcId="{3A1F865E-A053-4EF4-8371-FB5D19549AF1}" destId="{D259C43C-CBCD-46A9-8DF8-E691D1558D80}" srcOrd="2" destOrd="0" presId="urn:microsoft.com/office/officeart/2005/8/layout/hProcess4"/>
    <dgm:cxn modelId="{9DDB55CE-5550-4E34-A402-05071770F597}" type="presParOf" srcId="{3A1F865E-A053-4EF4-8371-FB5D19549AF1}" destId="{1E9ADC7E-1DFC-4C57-AF6D-6DDFCBC83BE4}" srcOrd="3" destOrd="0" presId="urn:microsoft.com/office/officeart/2005/8/layout/hProcess4"/>
    <dgm:cxn modelId="{11827DA8-2043-4A4D-95EF-877344526DC0}" type="presParOf" srcId="{3A1F865E-A053-4EF4-8371-FB5D19549AF1}" destId="{C4285B9F-EEFD-4B38-85D8-32F786BEC49D}" srcOrd="4" destOrd="0" presId="urn:microsoft.com/office/officeart/2005/8/layout/hProcess4"/>
    <dgm:cxn modelId="{F9A997DB-C63D-474F-A6FC-82B5E8E0C62D}" type="presParOf" srcId="{E9590970-B31C-48F8-A9CA-B508C25D343C}" destId="{D4188013-464D-418F-BCBD-C7DA4C181CD4}" srcOrd="1" destOrd="0" presId="urn:microsoft.com/office/officeart/2005/8/layout/hProcess4"/>
    <dgm:cxn modelId="{C7C0177C-2BEB-47E3-B63B-1FBAE6063213}" type="presParOf" srcId="{E9590970-B31C-48F8-A9CA-B508C25D343C}" destId="{EDCCBAA0-6E6B-44C0-895B-3EF23B851F8E}" srcOrd="2" destOrd="0" presId="urn:microsoft.com/office/officeart/2005/8/layout/hProcess4"/>
    <dgm:cxn modelId="{D8127E2A-AAD5-4139-9D32-B9A15E41ADCA}" type="presParOf" srcId="{EDCCBAA0-6E6B-44C0-895B-3EF23B851F8E}" destId="{02147773-31F2-4126-8005-C34E3B660B3A}" srcOrd="0" destOrd="0" presId="urn:microsoft.com/office/officeart/2005/8/layout/hProcess4"/>
    <dgm:cxn modelId="{BC7E2EB6-3E49-4198-A71A-5976661C5F18}" type="presParOf" srcId="{EDCCBAA0-6E6B-44C0-895B-3EF23B851F8E}" destId="{8B0EB6F1-40E2-4E64-B99D-85811E618B57}" srcOrd="1" destOrd="0" presId="urn:microsoft.com/office/officeart/2005/8/layout/hProcess4"/>
    <dgm:cxn modelId="{EE9D5A17-217F-4C94-93AC-24FF354239CF}" type="presParOf" srcId="{EDCCBAA0-6E6B-44C0-895B-3EF23B851F8E}" destId="{9D64D563-CC7E-4A81-9165-1E42576EB871}" srcOrd="2" destOrd="0" presId="urn:microsoft.com/office/officeart/2005/8/layout/hProcess4"/>
    <dgm:cxn modelId="{A18A7FB8-A2A1-40C3-9FA3-816A492CDB52}" type="presParOf" srcId="{EDCCBAA0-6E6B-44C0-895B-3EF23B851F8E}" destId="{E1BC193D-6354-48C8-B7D6-D770A7FB3CC3}" srcOrd="3" destOrd="0" presId="urn:microsoft.com/office/officeart/2005/8/layout/hProcess4"/>
    <dgm:cxn modelId="{3028DAC2-5B36-4DF4-867D-6343DFFC3911}" type="presParOf" srcId="{EDCCBAA0-6E6B-44C0-895B-3EF23B851F8E}" destId="{338AE3B1-3C4E-45F2-AAFA-44ED04C5389C}" srcOrd="4" destOrd="0" presId="urn:microsoft.com/office/officeart/2005/8/layout/hProcess4"/>
    <dgm:cxn modelId="{74BE6496-976A-4348-8E24-2177CA8F8B55}" type="presParOf" srcId="{E9590970-B31C-48F8-A9CA-B508C25D343C}" destId="{F43F1074-6789-4C6A-983E-566FEA55F048}" srcOrd="3" destOrd="0" presId="urn:microsoft.com/office/officeart/2005/8/layout/hProcess4"/>
    <dgm:cxn modelId="{36A5D5D6-494C-4D08-A551-1FE0ED83DE9F}" type="presParOf" srcId="{E9590970-B31C-48F8-A9CA-B508C25D343C}" destId="{80A53185-4727-44AE-81E8-699152756AF2}" srcOrd="4" destOrd="0" presId="urn:microsoft.com/office/officeart/2005/8/layout/hProcess4"/>
    <dgm:cxn modelId="{2F3DF335-47CA-4298-92B5-8A252FE13BF1}" type="presParOf" srcId="{80A53185-4727-44AE-81E8-699152756AF2}" destId="{006B8DCF-2257-4C6C-A74F-5EFFA3BB0F51}" srcOrd="0" destOrd="0" presId="urn:microsoft.com/office/officeart/2005/8/layout/hProcess4"/>
    <dgm:cxn modelId="{1260C57E-4778-4872-9F55-F93F3D52A4E9}" type="presParOf" srcId="{80A53185-4727-44AE-81E8-699152756AF2}" destId="{A2AC5B86-09A4-4CBE-8A98-AAEFEE836E36}" srcOrd="1" destOrd="0" presId="urn:microsoft.com/office/officeart/2005/8/layout/hProcess4"/>
    <dgm:cxn modelId="{0CB52777-A6AC-4595-84C2-4FD834442F0D}" type="presParOf" srcId="{80A53185-4727-44AE-81E8-699152756AF2}" destId="{B040CBA6-854A-4E50-9B21-FBFD0A932E66}" srcOrd="2" destOrd="0" presId="urn:microsoft.com/office/officeart/2005/8/layout/hProcess4"/>
    <dgm:cxn modelId="{EBF08D10-803B-434B-8FAC-96972C72BE83}" type="presParOf" srcId="{80A53185-4727-44AE-81E8-699152756AF2}" destId="{78277154-5ACC-455F-BEA8-0A3FC92096A3}" srcOrd="3" destOrd="0" presId="urn:microsoft.com/office/officeart/2005/8/layout/hProcess4"/>
    <dgm:cxn modelId="{1E97BBF0-173A-42D9-B09D-191125033C00}" type="presParOf" srcId="{80A53185-4727-44AE-81E8-699152756AF2}" destId="{17CF1C99-AF80-4017-B781-4263932ECBF7}" srcOrd="4" destOrd="0" presId="urn:microsoft.com/office/officeart/2005/8/layout/hProcess4"/>
    <dgm:cxn modelId="{602EB274-4597-4D65-BAB5-832FDD285B2A}" type="presParOf" srcId="{E9590970-B31C-48F8-A9CA-B508C25D343C}" destId="{D8E27325-9EDA-4E4B-83D0-5BE9A1B672CB}" srcOrd="5" destOrd="0" presId="urn:microsoft.com/office/officeart/2005/8/layout/hProcess4"/>
    <dgm:cxn modelId="{18E7089E-1B5A-4AF2-A854-D3D170EE6850}" type="presParOf" srcId="{E9590970-B31C-48F8-A9CA-B508C25D343C}" destId="{671DD821-2FA3-46AA-9162-39108543B6C5}" srcOrd="6" destOrd="0" presId="urn:microsoft.com/office/officeart/2005/8/layout/hProcess4"/>
    <dgm:cxn modelId="{D5C45F59-271F-48CF-B441-3CCBBCD1D018}" type="presParOf" srcId="{671DD821-2FA3-46AA-9162-39108543B6C5}" destId="{1D51BD94-8B08-4B54-8437-804884D5B366}" srcOrd="0" destOrd="0" presId="urn:microsoft.com/office/officeart/2005/8/layout/hProcess4"/>
    <dgm:cxn modelId="{954F0528-8F7E-42F4-A6B1-95381E27CBBE}" type="presParOf" srcId="{671DD821-2FA3-46AA-9162-39108543B6C5}" destId="{E4686A46-314A-4125-90F2-F3382C631602}" srcOrd="1" destOrd="0" presId="urn:microsoft.com/office/officeart/2005/8/layout/hProcess4"/>
    <dgm:cxn modelId="{4F7B516E-FE12-44C9-8A93-14873F5C275B}" type="presParOf" srcId="{671DD821-2FA3-46AA-9162-39108543B6C5}" destId="{DA7378C1-9917-4CEC-A88C-2715D276C26E}" srcOrd="2" destOrd="0" presId="urn:microsoft.com/office/officeart/2005/8/layout/hProcess4"/>
    <dgm:cxn modelId="{AA36A5DE-AA97-4B03-B392-3EB624873C85}" type="presParOf" srcId="{671DD821-2FA3-46AA-9162-39108543B6C5}" destId="{DD7D1A5D-7A56-4412-BEBD-6B45D59B3DBB}" srcOrd="3" destOrd="0" presId="urn:microsoft.com/office/officeart/2005/8/layout/hProcess4"/>
    <dgm:cxn modelId="{36B4D256-EEC6-4E87-8162-7364686D481D}" type="presParOf" srcId="{671DD821-2FA3-46AA-9162-39108543B6C5}" destId="{14A2CB79-F3DE-4826-AA29-6515247DEDE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1A049-16CB-420F-8739-1CA10F6FBB77}">
      <dsp:nvSpPr>
        <dsp:cNvPr id="0" name=""/>
        <dsp:cNvSpPr/>
      </dsp:nvSpPr>
      <dsp:spPr>
        <a:xfrm>
          <a:off x="24735" y="167096"/>
          <a:ext cx="1747479" cy="1927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Goal of the Housing Strategic Plan approved on by the Housing Advisory Committee and City Council</a:t>
          </a:r>
          <a:endParaRPr lang="en-US" sz="1400" kern="1200" dirty="0"/>
        </a:p>
      </dsp:txBody>
      <dsp:txXfrm>
        <a:off x="69088" y="211449"/>
        <a:ext cx="1658773" cy="1425600"/>
      </dsp:txXfrm>
    </dsp:sp>
    <dsp:sp modelId="{D4188013-464D-418F-BCBD-C7DA4C181CD4}">
      <dsp:nvSpPr>
        <dsp:cNvPr id="0" name=""/>
        <dsp:cNvSpPr/>
      </dsp:nvSpPr>
      <dsp:spPr>
        <a:xfrm>
          <a:off x="946046" y="1141507"/>
          <a:ext cx="2116093" cy="2116093"/>
        </a:xfrm>
        <a:prstGeom prst="leftCircularArrow">
          <a:avLst>
            <a:gd name="adj1" fmla="val 4041"/>
            <a:gd name="adj2" fmla="val 507959"/>
            <a:gd name="adj3" fmla="val 2279916"/>
            <a:gd name="adj4" fmla="val 9020935"/>
            <a:gd name="adj5" fmla="val 471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9ADC7E-1DFC-4C57-AF6D-6DDFCBC83BE4}">
      <dsp:nvSpPr>
        <dsp:cNvPr id="0" name=""/>
        <dsp:cNvSpPr/>
      </dsp:nvSpPr>
      <dsp:spPr>
        <a:xfrm>
          <a:off x="388442" y="2059457"/>
          <a:ext cx="1553315" cy="61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AUGUST 2021</a:t>
          </a:r>
          <a:endParaRPr lang="en-US" sz="1800" kern="1200" dirty="0"/>
        </a:p>
      </dsp:txBody>
      <dsp:txXfrm>
        <a:off x="406534" y="2077549"/>
        <a:ext cx="1517131" cy="581518"/>
      </dsp:txXfrm>
    </dsp:sp>
    <dsp:sp modelId="{8B0EB6F1-40E2-4E64-B99D-85811E618B57}">
      <dsp:nvSpPr>
        <dsp:cNvPr id="0" name=""/>
        <dsp:cNvSpPr/>
      </dsp:nvSpPr>
      <dsp:spPr>
        <a:xfrm>
          <a:off x="2348953" y="925267"/>
          <a:ext cx="1747479" cy="1441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Applications due 11/19/2021 at 5 PM </a:t>
          </a:r>
          <a:endParaRPr lang="en-US" sz="1400" kern="1200" dirty="0"/>
        </a:p>
      </dsp:txBody>
      <dsp:txXfrm>
        <a:off x="2382121" y="1267286"/>
        <a:ext cx="1681143" cy="1066118"/>
      </dsp:txXfrm>
    </dsp:sp>
    <dsp:sp modelId="{F43F1074-6789-4C6A-983E-566FEA55F048}">
      <dsp:nvSpPr>
        <dsp:cNvPr id="0" name=""/>
        <dsp:cNvSpPr/>
      </dsp:nvSpPr>
      <dsp:spPr>
        <a:xfrm>
          <a:off x="3280817" y="-21405"/>
          <a:ext cx="2339381" cy="2339381"/>
        </a:xfrm>
        <a:prstGeom prst="circularArrow">
          <a:avLst>
            <a:gd name="adj1" fmla="val 3655"/>
            <a:gd name="adj2" fmla="val 455224"/>
            <a:gd name="adj3" fmla="val 19369265"/>
            <a:gd name="adj4" fmla="val 12575511"/>
            <a:gd name="adj5" fmla="val 426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BC193D-6354-48C8-B7D6-D770A7FB3CC3}">
      <dsp:nvSpPr>
        <dsp:cNvPr id="0" name=""/>
        <dsp:cNvSpPr/>
      </dsp:nvSpPr>
      <dsp:spPr>
        <a:xfrm>
          <a:off x="2737282" y="616416"/>
          <a:ext cx="1553315" cy="61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</a:rPr>
            <a:t>NOVEMBER 2021</a:t>
          </a:r>
        </a:p>
      </dsp:txBody>
      <dsp:txXfrm>
        <a:off x="2755374" y="634508"/>
        <a:ext cx="1517131" cy="581518"/>
      </dsp:txXfrm>
    </dsp:sp>
    <dsp:sp modelId="{A2AC5B86-09A4-4CBE-8A98-AAEFEE836E36}">
      <dsp:nvSpPr>
        <dsp:cNvPr id="0" name=""/>
        <dsp:cNvSpPr/>
      </dsp:nvSpPr>
      <dsp:spPr>
        <a:xfrm>
          <a:off x="4697793" y="925267"/>
          <a:ext cx="1747479" cy="1441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Application reviewed and scored </a:t>
          </a:r>
          <a:endParaRPr lang="en-US" sz="1400" kern="1200" dirty="0"/>
        </a:p>
      </dsp:txBody>
      <dsp:txXfrm>
        <a:off x="4730961" y="958435"/>
        <a:ext cx="1681143" cy="1066118"/>
      </dsp:txXfrm>
    </dsp:sp>
    <dsp:sp modelId="{D8E27325-9EDA-4E4B-83D0-5BE9A1B672CB}">
      <dsp:nvSpPr>
        <dsp:cNvPr id="0" name=""/>
        <dsp:cNvSpPr/>
      </dsp:nvSpPr>
      <dsp:spPr>
        <a:xfrm>
          <a:off x="5634793" y="1032689"/>
          <a:ext cx="2260623" cy="2260623"/>
        </a:xfrm>
        <a:prstGeom prst="leftCircularArrow">
          <a:avLst>
            <a:gd name="adj1" fmla="val 3783"/>
            <a:gd name="adj2" fmla="val 472526"/>
            <a:gd name="adj3" fmla="val 2248037"/>
            <a:gd name="adj4" fmla="val 9024489"/>
            <a:gd name="adj5" fmla="val 441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277154-5ACC-455F-BEA8-0A3FC92096A3}">
      <dsp:nvSpPr>
        <dsp:cNvPr id="0" name=""/>
        <dsp:cNvSpPr/>
      </dsp:nvSpPr>
      <dsp:spPr>
        <a:xfrm>
          <a:off x="5086121" y="2057721"/>
          <a:ext cx="1553315" cy="61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DECEMBER 2021</a:t>
          </a:r>
        </a:p>
      </dsp:txBody>
      <dsp:txXfrm>
        <a:off x="5104213" y="2075813"/>
        <a:ext cx="1517131" cy="581518"/>
      </dsp:txXfrm>
    </dsp:sp>
    <dsp:sp modelId="{E4686A46-314A-4125-90F2-F3382C631602}">
      <dsp:nvSpPr>
        <dsp:cNvPr id="0" name=""/>
        <dsp:cNvSpPr/>
      </dsp:nvSpPr>
      <dsp:spPr>
        <a:xfrm>
          <a:off x="7046632" y="925267"/>
          <a:ext cx="1998836" cy="1441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Staff recommendations for funding </a:t>
          </a:r>
          <a:r>
            <a:rPr lang="en-US" sz="1400" kern="1200" dirty="0" smtClean="0"/>
            <a:t>to City Council on Jan. 18</a:t>
          </a:r>
          <a:endParaRPr lang="en-US" sz="1400" kern="1200" dirty="0"/>
        </a:p>
      </dsp:txBody>
      <dsp:txXfrm>
        <a:off x="7079800" y="1267286"/>
        <a:ext cx="1932500" cy="1066118"/>
      </dsp:txXfrm>
    </dsp:sp>
    <dsp:sp modelId="{DD7D1A5D-7A56-4412-BEBD-6B45D59B3DBB}">
      <dsp:nvSpPr>
        <dsp:cNvPr id="0" name=""/>
        <dsp:cNvSpPr/>
      </dsp:nvSpPr>
      <dsp:spPr>
        <a:xfrm>
          <a:off x="7560640" y="616416"/>
          <a:ext cx="1553315" cy="617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JANUARY 2022</a:t>
          </a:r>
        </a:p>
      </dsp:txBody>
      <dsp:txXfrm>
        <a:off x="7578732" y="634508"/>
        <a:ext cx="1517131" cy="581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42B1-6537-45BD-881C-25D8CD492AE7}" type="datetimeFigureOut">
              <a:rPr lang="en-US" smtClean="0"/>
              <a:t>12/7/2021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4BE4E-322A-4B8A-9190-32AA22A858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reflect these changes and address growth, National City is conducting a Focused General Plan Update. The Focused General Plan Update will include updates to policies; supporting updates to codes, ordinances, and development standards; and environmental review.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C41293-9EC2-4783-AC78-81E63CC6C9ED}" type="datetime3">
              <a:rPr lang="en-CA" smtClean="0"/>
              <a:t>7 December 2021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13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C41293-9EC2-4783-AC78-81E63CC6C9ED}" type="datetime3">
              <a:rPr lang="en-CA" smtClean="0"/>
              <a:t>7 December 2021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53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C41293-9EC2-4783-AC78-81E63CC6C9ED}" type="datetime3">
              <a:rPr lang="en-CA" smtClean="0"/>
              <a:t>7 December 2021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939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C41293-9EC2-4783-AC78-81E63CC6C9ED}" type="datetime3">
              <a:rPr lang="en-CA" smtClean="0"/>
              <a:t>7 December 2021</a:t>
            </a:fld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885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3C41293-9EC2-4783-AC78-81E63CC6C9ED}" type="datetime3">
              <a:rPr lang="en-CA" smtClean="0"/>
              <a:t>7 December 2021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3C7FC6-2EB7-DC4F-9390-156888BAA8A2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284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4979474"/>
            <a:ext cx="6401972" cy="95240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City of National City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31876"/>
            <a:ext cx="6401972" cy="61311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4288536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9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ogether We 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Together We Can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68059" cy="6858000"/>
          </a:xfrm>
          <a:custGeom>
            <a:avLst/>
            <a:gdLst>
              <a:gd name="connsiteX0" fmla="*/ 0 w 5668059"/>
              <a:gd name="connsiteY0" fmla="*/ 0 h 6858000"/>
              <a:gd name="connsiteX1" fmla="*/ 5584625 w 5668059"/>
              <a:gd name="connsiteY1" fmla="*/ 0 h 6858000"/>
              <a:gd name="connsiteX2" fmla="*/ 5555682 w 5668059"/>
              <a:gd name="connsiteY2" fmla="*/ 101259 h 6858000"/>
              <a:gd name="connsiteX3" fmla="*/ 5555681 w 5668059"/>
              <a:gd name="connsiteY3" fmla="*/ 1073924 h 6858000"/>
              <a:gd name="connsiteX4" fmla="*/ 5658718 w 5668059"/>
              <a:gd name="connsiteY4" fmla="*/ 1347486 h 6858000"/>
              <a:gd name="connsiteX5" fmla="*/ 5668059 w 5668059"/>
              <a:gd name="connsiteY5" fmla="*/ 1433437 h 6858000"/>
              <a:gd name="connsiteX6" fmla="*/ 5666890 w 5668059"/>
              <a:gd name="connsiteY6" fmla="*/ 1515257 h 6858000"/>
              <a:gd name="connsiteX7" fmla="*/ 5555681 w 5668059"/>
              <a:gd name="connsiteY7" fmla="*/ 2974254 h 6858000"/>
              <a:gd name="connsiteX8" fmla="*/ 5658718 w 5668059"/>
              <a:gd name="connsiteY8" fmla="*/ 3247816 h 6858000"/>
              <a:gd name="connsiteX9" fmla="*/ 5667301 w 5668059"/>
              <a:gd name="connsiteY9" fmla="*/ 3326793 h 6858000"/>
              <a:gd name="connsiteX10" fmla="*/ 5666889 w 5668059"/>
              <a:gd name="connsiteY10" fmla="*/ 3355584 h 6858000"/>
              <a:gd name="connsiteX11" fmla="*/ 5444473 w 5668059"/>
              <a:gd name="connsiteY11" fmla="*/ 4328249 h 6858000"/>
              <a:gd name="connsiteX12" fmla="*/ 5443291 w 5668059"/>
              <a:gd name="connsiteY12" fmla="*/ 4410932 h 6858000"/>
              <a:gd name="connsiteX13" fmla="*/ 5442600 w 5668059"/>
              <a:gd name="connsiteY13" fmla="*/ 4418647 h 6858000"/>
              <a:gd name="connsiteX14" fmla="*/ 5555681 w 5668059"/>
              <a:gd name="connsiteY14" fmla="*/ 4874584 h 6858000"/>
              <a:gd name="connsiteX15" fmla="*/ 5658717 w 5668059"/>
              <a:gd name="connsiteY15" fmla="*/ 5148145 h 6858000"/>
              <a:gd name="connsiteX16" fmla="*/ 5667301 w 5668059"/>
              <a:gd name="connsiteY16" fmla="*/ 5227126 h 6858000"/>
              <a:gd name="connsiteX17" fmla="*/ 5666890 w 5668059"/>
              <a:gd name="connsiteY17" fmla="*/ 5255915 h 6858000"/>
              <a:gd name="connsiteX18" fmla="*/ 5555681 w 5668059"/>
              <a:gd name="connsiteY18" fmla="*/ 6714912 h 6858000"/>
              <a:gd name="connsiteX19" fmla="*/ 5622319 w 5668059"/>
              <a:gd name="connsiteY19" fmla="*/ 6851693 h 6858000"/>
              <a:gd name="connsiteX20" fmla="*/ 5624318 w 5668059"/>
              <a:gd name="connsiteY20" fmla="*/ 6858000 h 6858000"/>
              <a:gd name="connsiteX21" fmla="*/ 0 w 5668059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68059" h="6858000">
                <a:moveTo>
                  <a:pt x="0" y="0"/>
                </a:moveTo>
                <a:lnTo>
                  <a:pt x="5584625" y="0"/>
                </a:lnTo>
                <a:lnTo>
                  <a:pt x="5555682" y="101259"/>
                </a:lnTo>
                <a:cubicBezTo>
                  <a:pt x="5456830" y="425481"/>
                  <a:pt x="5357978" y="749703"/>
                  <a:pt x="5555681" y="1073924"/>
                </a:cubicBezTo>
                <a:cubicBezTo>
                  <a:pt x="5611286" y="1165111"/>
                  <a:pt x="5643432" y="1256299"/>
                  <a:pt x="5658718" y="1347486"/>
                </a:cubicBezTo>
                <a:lnTo>
                  <a:pt x="5668059" y="1433437"/>
                </a:lnTo>
                <a:lnTo>
                  <a:pt x="5666890" y="1515257"/>
                </a:lnTo>
                <a:cubicBezTo>
                  <a:pt x="5629821" y="2001589"/>
                  <a:pt x="5259126" y="2487921"/>
                  <a:pt x="5555681" y="2974254"/>
                </a:cubicBezTo>
                <a:cubicBezTo>
                  <a:pt x="5611286" y="3065441"/>
                  <a:pt x="5643432" y="3156629"/>
                  <a:pt x="5658718" y="3247816"/>
                </a:cubicBezTo>
                <a:lnTo>
                  <a:pt x="5667301" y="3326793"/>
                </a:lnTo>
                <a:lnTo>
                  <a:pt x="5666889" y="3355584"/>
                </a:lnTo>
                <a:cubicBezTo>
                  <a:pt x="5642177" y="3679806"/>
                  <a:pt x="5469186" y="4004028"/>
                  <a:pt x="5444473" y="4328249"/>
                </a:cubicBezTo>
                <a:lnTo>
                  <a:pt x="5443291" y="4410932"/>
                </a:lnTo>
                <a:lnTo>
                  <a:pt x="5442600" y="4418647"/>
                </a:lnTo>
                <a:cubicBezTo>
                  <a:pt x="5435495" y="4570626"/>
                  <a:pt x="5463007" y="4722605"/>
                  <a:pt x="5555681" y="4874584"/>
                </a:cubicBezTo>
                <a:cubicBezTo>
                  <a:pt x="5611285" y="4965771"/>
                  <a:pt x="5643431" y="5056958"/>
                  <a:pt x="5658717" y="5148145"/>
                </a:cubicBezTo>
                <a:lnTo>
                  <a:pt x="5667301" y="5227126"/>
                </a:lnTo>
                <a:lnTo>
                  <a:pt x="5666890" y="5255915"/>
                </a:lnTo>
                <a:cubicBezTo>
                  <a:pt x="5629821" y="5742247"/>
                  <a:pt x="5259126" y="6228579"/>
                  <a:pt x="5555681" y="6714912"/>
                </a:cubicBezTo>
                <a:cubicBezTo>
                  <a:pt x="5583484" y="6760506"/>
                  <a:pt x="5605421" y="6806100"/>
                  <a:pt x="5622319" y="6851693"/>
                </a:cubicBezTo>
                <a:lnTo>
                  <a:pt x="56243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0"/>
            <a:ext cx="68061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716" y="419100"/>
            <a:ext cx="5500468" cy="12271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716" y="1828800"/>
            <a:ext cx="5500467" cy="4381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1828800"/>
            <a:ext cx="5257800" cy="4348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900" y="1828800"/>
            <a:ext cx="5257800" cy="4348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71F626C-2E2F-446A-805C-55B0BA706985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1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2" y="1978025"/>
            <a:ext cx="5257800" cy="5343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72" y="2681763"/>
            <a:ext cx="5257800" cy="3528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8384" y="1978024"/>
            <a:ext cx="5257800" cy="534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8384" y="2679066"/>
            <a:ext cx="5257800" cy="3531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571" y="419100"/>
            <a:ext cx="11141613" cy="1227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853D20-7CC0-458A-B565-E3779367A9C4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9786" y="1978024"/>
            <a:ext cx="0" cy="42322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2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6034118-8A70-44D2-A518-01C90000398A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0E72F9A-CC2F-4094-8E29-F3E6487FCFFA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27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1489" y="1822450"/>
            <a:ext cx="6794695" cy="4387850"/>
          </a:xfrm>
        </p:spPr>
        <p:txBody>
          <a:bodyPr/>
          <a:lstStyle>
            <a:lvl1pPr>
              <a:defRPr sz="25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72" y="1828800"/>
            <a:ext cx="4037428" cy="4381500"/>
          </a:xfrm>
        </p:spPr>
        <p:txBody>
          <a:bodyPr/>
          <a:lstStyle>
            <a:lvl1pPr marL="0" indent="0">
              <a:buNone/>
              <a:defRPr sz="1600" cap="none" baseline="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7F40574-2F16-4CA0-8B8B-2FB37F63CA18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6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2" y="457200"/>
            <a:ext cx="11162128" cy="1219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4571" y="1828800"/>
            <a:ext cx="6492996" cy="4381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1133" y="1828800"/>
            <a:ext cx="4395568" cy="4381500"/>
          </a:xfrm>
        </p:spPr>
        <p:txBody>
          <a:bodyPr anchor="b"/>
          <a:lstStyle>
            <a:lvl1pPr marL="0" indent="0">
              <a:buNone/>
              <a:defRPr sz="1600" b="0" i="1" cap="none" baseline="0">
                <a:solidFill>
                  <a:schemeClr val="accent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8F605C9-4AFC-4087-8281-A899A2B9F28F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66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021C8CC-C162-49B4-910F-A3A4A4F601E9}"/>
              </a:ext>
            </a:extLst>
          </p:cNvPr>
          <p:cNvSpPr/>
          <p:nvPr userDrawn="1"/>
        </p:nvSpPr>
        <p:spPr>
          <a:xfrm>
            <a:off x="0" y="-5984"/>
            <a:ext cx="4315968" cy="6863984"/>
          </a:xfrm>
          <a:prstGeom prst="rect">
            <a:avLst/>
          </a:prstGeom>
          <a:gradFill flip="none" rotWithShape="1">
            <a:gsLst>
              <a:gs pos="0">
                <a:srgbClr val="6E087A">
                  <a:tint val="66000"/>
                  <a:satMod val="160000"/>
                </a:srgbClr>
              </a:gs>
              <a:gs pos="50000">
                <a:srgbClr val="6E087A">
                  <a:tint val="44500"/>
                  <a:satMod val="160000"/>
                </a:srgbClr>
              </a:gs>
              <a:gs pos="100000">
                <a:srgbClr val="6E087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41537" y="1967601"/>
            <a:ext cx="6918626" cy="42331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1C6F232-273F-4943-931B-5DDCB49241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2556" y="147762"/>
            <a:ext cx="1419142" cy="1398010"/>
          </a:xfrm>
          <a:prstGeom prst="rect">
            <a:avLst/>
          </a:prstGeom>
        </p:spPr>
      </p:pic>
      <p:sp>
        <p:nvSpPr>
          <p:cNvPr id="5" name="Titre 12">
            <a:extLst>
              <a:ext uri="{FF2B5EF4-FFF2-40B4-BE49-F238E27FC236}">
                <a16:creationId xmlns:a16="http://schemas.microsoft.com/office/drawing/2014/main" id="{7DBA5E58-7173-4324-B62B-5BDC28EE1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556" y="1967601"/>
            <a:ext cx="3941786" cy="11525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Insert slide title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254EE3-469F-40B6-9D64-E2B1D330F5ED}"/>
              </a:ext>
            </a:extLst>
          </p:cNvPr>
          <p:cNvSpPr/>
          <p:nvPr userDrawn="1"/>
        </p:nvSpPr>
        <p:spPr>
          <a:xfrm>
            <a:off x="142556" y="6413027"/>
            <a:ext cx="394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all" baseline="0" dirty="0">
                <a:solidFill>
                  <a:srgbClr val="6E087A"/>
                </a:solidFill>
                <a:latin typeface="Montserrat Light" panose="00000400000000000000" pitchFamily="2" charset="0"/>
              </a:rPr>
              <a:t>SLIDE </a:t>
            </a:r>
            <a:fld id="{52326D77-2960-1A4A-B5CA-B95B3484A035}" type="slidenum">
              <a:rPr lang="en-CA" sz="1400" b="0" smtClean="0">
                <a:solidFill>
                  <a:srgbClr val="6E087A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kern="1200" cap="all" baseline="0" dirty="0">
              <a:solidFill>
                <a:srgbClr val="6E087A"/>
              </a:solidFill>
              <a:latin typeface="Montserrat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8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CA"/>
              <a:t>Insert slide title here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311C92-EA90-4B07-A43F-2AD2083CDD5B}"/>
              </a:ext>
            </a:extLst>
          </p:cNvPr>
          <p:cNvSpPr/>
          <p:nvPr userDrawn="1"/>
        </p:nvSpPr>
        <p:spPr>
          <a:xfrm>
            <a:off x="0" y="-5984"/>
            <a:ext cx="1981244" cy="6863984"/>
          </a:xfrm>
          <a:prstGeom prst="rect">
            <a:avLst/>
          </a:prstGeom>
          <a:gradFill flip="none" rotWithShape="1">
            <a:gsLst>
              <a:gs pos="0">
                <a:srgbClr val="6E087A">
                  <a:tint val="66000"/>
                  <a:satMod val="160000"/>
                </a:srgbClr>
              </a:gs>
              <a:gs pos="50000">
                <a:srgbClr val="6E087A">
                  <a:tint val="44500"/>
                  <a:satMod val="160000"/>
                </a:srgbClr>
              </a:gs>
              <a:gs pos="100000">
                <a:srgbClr val="6E087A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319E83-4D6F-46DF-872D-5777DB973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2505" y="4770393"/>
            <a:ext cx="1765946" cy="173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C09C36-C289-4927-9E54-0894D236FEA1}"/>
              </a:ext>
            </a:extLst>
          </p:cNvPr>
          <p:cNvSpPr/>
          <p:nvPr userDrawn="1"/>
        </p:nvSpPr>
        <p:spPr>
          <a:xfrm>
            <a:off x="142556" y="6413027"/>
            <a:ext cx="3941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all" baseline="0" dirty="0">
                <a:solidFill>
                  <a:srgbClr val="6E087A"/>
                </a:solidFill>
                <a:latin typeface="Montserrat Light" panose="00000400000000000000" pitchFamily="2" charset="0"/>
              </a:rPr>
              <a:t>SLIDE </a:t>
            </a:r>
            <a:fld id="{52326D77-2960-1A4A-B5CA-B95B3484A035}" type="slidenum">
              <a:rPr lang="en-CA" sz="1400" b="0" smtClean="0">
                <a:solidFill>
                  <a:srgbClr val="6E087A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400" b="0" kern="1200" cap="all" baseline="0" dirty="0">
              <a:solidFill>
                <a:srgbClr val="6E087A"/>
              </a:solidFill>
              <a:latin typeface="Montserrat Light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0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esentation Title Slide No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4979474"/>
            <a:ext cx="6401972" cy="952402"/>
          </a:xfrm>
        </p:spPr>
        <p:txBody>
          <a:bodyPr anchor="b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City of National City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931876"/>
            <a:ext cx="6401972" cy="61311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2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670" y="2053879"/>
            <a:ext cx="6154030" cy="1580124"/>
          </a:xfrm>
        </p:spPr>
        <p:txBody>
          <a:bodyPr anchor="b">
            <a:normAutofit/>
          </a:bodyPr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2670" y="3703196"/>
            <a:ext cx="6154030" cy="1670662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accent3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accent4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6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670" y="2053879"/>
            <a:ext cx="6154030" cy="1580124"/>
          </a:xfrm>
        </p:spPr>
        <p:txBody>
          <a:bodyPr anchor="b">
            <a:normAutofit/>
          </a:bodyPr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2670" y="3703195"/>
            <a:ext cx="6154030" cy="1684731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</a:defRPr>
            </a:lvl1pPr>
            <a:lvl2pPr marL="463550" indent="-238125">
              <a:buFont typeface="Arial" panose="020B0604020202020204" pitchFamily="34" charset="0"/>
              <a:buChar char="•"/>
              <a:defRPr sz="2000" baseline="0">
                <a:solidFill>
                  <a:schemeClr val="accent3"/>
                </a:solidFill>
              </a:defRPr>
            </a:lvl2pPr>
            <a:lvl3pPr marL="688975" indent="-225425">
              <a:buFont typeface="Arial" panose="020B0604020202020204" pitchFamily="34" charset="0"/>
              <a:buChar char="•"/>
              <a:defRPr sz="1800" baseline="0">
                <a:solidFill>
                  <a:schemeClr val="accent4"/>
                </a:solidFill>
              </a:defRPr>
            </a:lvl3pPr>
            <a:lvl4pPr marL="914400" indent="-225425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4pPr>
            <a:lvl5pPr marL="1139825" indent="-225425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682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0"/>
            <a:ext cx="76565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670" y="2053879"/>
            <a:ext cx="6154030" cy="1580124"/>
          </a:xfrm>
        </p:spPr>
        <p:txBody>
          <a:bodyPr anchor="b">
            <a:normAutofit/>
          </a:bodyPr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2670" y="3703196"/>
            <a:ext cx="6154030" cy="2621404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accent3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accent3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accent4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31081" cy="6858000"/>
          </a:xfrm>
          <a:custGeom>
            <a:avLst/>
            <a:gdLst>
              <a:gd name="connsiteX0" fmla="*/ 0 w 4831081"/>
              <a:gd name="connsiteY0" fmla="*/ 0 h 6858000"/>
              <a:gd name="connsiteX1" fmla="*/ 4540175 w 4831081"/>
              <a:gd name="connsiteY1" fmla="*/ 0 h 6858000"/>
              <a:gd name="connsiteX2" fmla="*/ 4610232 w 4831081"/>
              <a:gd name="connsiteY2" fmla="*/ 408350 h 6858000"/>
              <a:gd name="connsiteX3" fmla="*/ 4831081 w 4831081"/>
              <a:gd name="connsiteY3" fmla="*/ 3479915 h 6858000"/>
              <a:gd name="connsiteX4" fmla="*/ 4610232 w 4831081"/>
              <a:gd name="connsiteY4" fmla="*/ 6551480 h 6858000"/>
              <a:gd name="connsiteX5" fmla="*/ 4557645 w 4831081"/>
              <a:gd name="connsiteY5" fmla="*/ 6858000 h 6858000"/>
              <a:gd name="connsiteX6" fmla="*/ 0 w 48310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081" h="6858000">
                <a:moveTo>
                  <a:pt x="0" y="0"/>
                </a:moveTo>
                <a:lnTo>
                  <a:pt x="4540175" y="0"/>
                </a:lnTo>
                <a:lnTo>
                  <a:pt x="4610232" y="408350"/>
                </a:lnTo>
                <a:cubicBezTo>
                  <a:pt x="4752442" y="1352426"/>
                  <a:pt x="4831081" y="2390384"/>
                  <a:pt x="4831081" y="3479915"/>
                </a:cubicBezTo>
                <a:cubicBezTo>
                  <a:pt x="4831081" y="4569446"/>
                  <a:pt x="4752442" y="5607404"/>
                  <a:pt x="4610232" y="6551480"/>
                </a:cubicBezTo>
                <a:lnTo>
                  <a:pt x="4557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670" y="433168"/>
            <a:ext cx="6154030" cy="1243232"/>
          </a:xfrm>
        </p:spPr>
        <p:txBody>
          <a:bodyPr anchor="b">
            <a:normAutofit/>
          </a:bodyPr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2670" y="1832211"/>
            <a:ext cx="6154030" cy="3488789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463550" indent="-238125">
              <a:buFont typeface="Arial" panose="020B0604020202020204" pitchFamily="34" charset="0"/>
              <a:buChar char="•"/>
              <a:defRPr sz="2000" baseline="0">
                <a:solidFill>
                  <a:schemeClr val="accent3"/>
                </a:solidFill>
              </a:defRPr>
            </a:lvl2pPr>
            <a:lvl3pPr marL="688975" indent="-225425">
              <a:buFont typeface="Arial" panose="020B0604020202020204" pitchFamily="34" charset="0"/>
              <a:buChar char="•"/>
              <a:defRPr sz="1800" baseline="0">
                <a:solidFill>
                  <a:schemeClr val="accent4"/>
                </a:solidFill>
              </a:defRPr>
            </a:lvl3pPr>
            <a:lvl4pPr marL="914400" indent="-225425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4pPr>
            <a:lvl5pPr marL="1139825" indent="-225425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085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Text, Custom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31081" cy="6858000"/>
          </a:xfrm>
          <a:custGeom>
            <a:avLst/>
            <a:gdLst>
              <a:gd name="connsiteX0" fmla="*/ 0 w 4831081"/>
              <a:gd name="connsiteY0" fmla="*/ 0 h 6858000"/>
              <a:gd name="connsiteX1" fmla="*/ 4540175 w 4831081"/>
              <a:gd name="connsiteY1" fmla="*/ 0 h 6858000"/>
              <a:gd name="connsiteX2" fmla="*/ 4610232 w 4831081"/>
              <a:gd name="connsiteY2" fmla="*/ 408350 h 6858000"/>
              <a:gd name="connsiteX3" fmla="*/ 4831081 w 4831081"/>
              <a:gd name="connsiteY3" fmla="*/ 3479915 h 6858000"/>
              <a:gd name="connsiteX4" fmla="*/ 4610232 w 4831081"/>
              <a:gd name="connsiteY4" fmla="*/ 6551480 h 6858000"/>
              <a:gd name="connsiteX5" fmla="*/ 4557645 w 4831081"/>
              <a:gd name="connsiteY5" fmla="*/ 6858000 h 6858000"/>
              <a:gd name="connsiteX6" fmla="*/ 0 w 48310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081" h="6858000">
                <a:moveTo>
                  <a:pt x="0" y="0"/>
                </a:moveTo>
                <a:lnTo>
                  <a:pt x="4540175" y="0"/>
                </a:lnTo>
                <a:lnTo>
                  <a:pt x="4610232" y="408350"/>
                </a:lnTo>
                <a:cubicBezTo>
                  <a:pt x="4752442" y="1352426"/>
                  <a:pt x="4831081" y="2390384"/>
                  <a:pt x="4831081" y="3479915"/>
                </a:cubicBezTo>
                <a:cubicBezTo>
                  <a:pt x="4831081" y="4569446"/>
                  <a:pt x="4752442" y="5607404"/>
                  <a:pt x="4610232" y="6551480"/>
                </a:cubicBezTo>
                <a:lnTo>
                  <a:pt x="4557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0"/>
            <a:ext cx="76565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2670" y="433168"/>
            <a:ext cx="6154030" cy="1243232"/>
          </a:xfrm>
        </p:spPr>
        <p:txBody>
          <a:bodyPr anchor="b">
            <a:normAutofit/>
          </a:bodyPr>
          <a:lstStyle>
            <a:lvl1pPr>
              <a:defRPr sz="35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2670" y="1832211"/>
            <a:ext cx="6154030" cy="3488789"/>
          </a:xfrm>
        </p:spPr>
        <p:txBody>
          <a:bodyPr/>
          <a:lstStyle>
            <a:lvl1pPr marL="0" indent="0">
              <a:buNone/>
              <a:defRPr sz="2200" baseline="0">
                <a:solidFill>
                  <a:schemeClr val="accent1"/>
                </a:solidFill>
              </a:defRPr>
            </a:lvl1pPr>
            <a:lvl2pPr marL="463550" indent="-238125">
              <a:buFont typeface="Arial" panose="020B0604020202020204" pitchFamily="34" charset="0"/>
              <a:buChar char="•"/>
              <a:defRPr sz="2000" baseline="0">
                <a:solidFill>
                  <a:schemeClr val="accent3"/>
                </a:solidFill>
              </a:defRPr>
            </a:lvl2pPr>
            <a:lvl3pPr marL="688975" indent="-225425">
              <a:buFont typeface="Arial" panose="020B0604020202020204" pitchFamily="34" charset="0"/>
              <a:buChar char="•"/>
              <a:defRPr sz="1800" baseline="0">
                <a:solidFill>
                  <a:schemeClr val="accent4"/>
                </a:solidFill>
              </a:defRPr>
            </a:lvl3pPr>
            <a:lvl4pPr marL="914400" indent="-225425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4pPr>
            <a:lvl5pPr marL="1139825" indent="-225425">
              <a:buFont typeface="Arial" panose="020B0604020202020204" pitchFamily="34" charset="0"/>
              <a:buChar char="•"/>
              <a:defRPr sz="1600" baseline="0">
                <a:solidFill>
                  <a:schemeClr val="accent6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51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C28493D-6704-4F5A-83E8-EBA10B2D69EF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2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419100"/>
            <a:ext cx="11141613" cy="1227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2" y="1828800"/>
            <a:ext cx="11141612" cy="438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1108" y="6356350"/>
            <a:ext cx="10550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 algn="r"/>
            <a:fld id="{0DC70640-16EC-4F3E-9BE1-9D2B398A5085}" type="datetime4">
              <a:rPr lang="en-US" smtClean="0"/>
              <a:t>December 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1348" y="6356350"/>
            <a:ext cx="8996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Footer: Arial 10pt, Gray 80% (Color: Text 2), left aligned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571" y="6356350"/>
            <a:ext cx="47830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EF7264A-3C88-4C18-AC82-17372D31BB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5" r:id="rId3"/>
    <p:sldLayoutId id="2147483663" r:id="rId4"/>
    <p:sldLayoutId id="2147483664" r:id="rId5"/>
    <p:sldLayoutId id="2147483674" r:id="rId6"/>
    <p:sldLayoutId id="2147483678" r:id="rId7"/>
    <p:sldLayoutId id="2147483665" r:id="rId8"/>
    <p:sldLayoutId id="2147483666" r:id="rId9"/>
    <p:sldLayoutId id="214748367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9" r:id="rId18"/>
    <p:sldLayoutId id="214748368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b="0" i="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63550" indent="-2381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3"/>
          </a:solidFill>
          <a:latin typeface="+mn-lt"/>
          <a:ea typeface="+mn-ea"/>
          <a:cs typeface="+mn-cs"/>
        </a:defRPr>
      </a:lvl2pPr>
      <a:lvl3pPr marL="688975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4"/>
          </a:solidFill>
          <a:latin typeface="+mn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4pPr>
      <a:lvl5pPr marL="1139825" indent="-225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2">
          <p15:clr>
            <a:srgbClr val="F26B43"/>
          </p15:clr>
        </p15:guide>
        <p15:guide id="2" pos="7608">
          <p15:clr>
            <a:srgbClr val="F26B43"/>
          </p15:clr>
        </p15:guide>
        <p15:guide id="3" orient="horz" pos="4248">
          <p15:clr>
            <a:srgbClr val="F26B43"/>
          </p15:clr>
        </p15:guide>
        <p15:guide id="4" pos="7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pos="7368">
          <p15:clr>
            <a:srgbClr val="F26B43"/>
          </p15:clr>
        </p15:guide>
        <p15:guide id="7" pos="336">
          <p15:clr>
            <a:srgbClr val="F26B43"/>
          </p15:clr>
        </p15:guide>
        <p15:guide id="8" orient="horz" pos="3912">
          <p15:clr>
            <a:srgbClr val="F26B43"/>
          </p15:clr>
        </p15:guide>
        <p15:guide id="9" orient="horz" pos="3984">
          <p15:clr>
            <a:srgbClr val="F26B43"/>
          </p15:clr>
        </p15:guide>
        <p15:guide id="10" orient="horz" pos="1056">
          <p15:clr>
            <a:srgbClr val="F26B43"/>
          </p15:clr>
        </p15:guide>
        <p15:guide id="11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399" y="4669302"/>
            <a:ext cx="6401972" cy="1505828"/>
          </a:xfrm>
        </p:spPr>
        <p:txBody>
          <a:bodyPr/>
          <a:lstStyle/>
          <a:p>
            <a:r>
              <a:rPr lang="en-US" sz="2400" dirty="0" smtClean="0"/>
              <a:t>FOCUSED GENERAL PLAN UPATE &amp; AFFORDABLE HOUSING NOFA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399" y="5712068"/>
            <a:ext cx="6588369" cy="9261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Carlos Aguirre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Director, National City Housing authority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7, 2021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0228F8A-A82F-437E-AD6E-05559DB8DE2B}"/>
              </a:ext>
            </a:extLst>
          </p:cNvPr>
          <p:cNvSpPr txBox="1">
            <a:spLocks/>
          </p:cNvSpPr>
          <p:nvPr/>
        </p:nvSpPr>
        <p:spPr>
          <a:xfrm>
            <a:off x="152465" y="1600220"/>
            <a:ext cx="4158844" cy="12801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Montserrat SemiBold" charset="0"/>
                <a:ea typeface="Montserrat SemiBold" charset="0"/>
                <a:cs typeface="Montserrat SemiBold" charset="0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Scope of the Focused General Plan Update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EA8BEF-D9B5-4FDF-AC66-6D6ECEFEF8FB}"/>
              </a:ext>
            </a:extLst>
          </p:cNvPr>
          <p:cNvSpPr txBox="1">
            <a:spLocks/>
          </p:cNvSpPr>
          <p:nvPr/>
        </p:nvSpPr>
        <p:spPr>
          <a:xfrm>
            <a:off x="147565" y="2880366"/>
            <a:ext cx="4028216" cy="384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Char char="—"/>
              <a:tabLst/>
              <a:defRPr sz="240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tabLst/>
              <a:defRPr sz="20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Focused Policy Updates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Supporting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updates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codes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ordinances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, and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development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tandards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Environmental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review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A25E40-30D2-497F-8A5D-310E248870F0}"/>
              </a:ext>
            </a:extLst>
          </p:cNvPr>
          <p:cNvSpPr txBox="1">
            <a:spLocks/>
          </p:cNvSpPr>
          <p:nvPr/>
        </p:nvSpPr>
        <p:spPr>
          <a:xfrm>
            <a:off x="4450098" y="1596146"/>
            <a:ext cx="3613470" cy="2743170"/>
          </a:xfrm>
          <a:prstGeom prst="rect">
            <a:avLst/>
          </a:prstGeom>
          <a:gradFill flip="none" rotWithShape="1">
            <a:gsLst>
              <a:gs pos="0">
                <a:srgbClr val="1BAA98">
                  <a:tint val="66000"/>
                  <a:satMod val="160000"/>
                </a:srgbClr>
              </a:gs>
              <a:gs pos="50000">
                <a:srgbClr val="1BAA98">
                  <a:tint val="44500"/>
                  <a:satMod val="160000"/>
                </a:srgbClr>
              </a:gs>
              <a:gs pos="100000">
                <a:srgbClr val="1BAA9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Char char="—"/>
              <a:tabLst/>
              <a:defRPr sz="240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tabLst/>
              <a:defRPr sz="20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.HelveticaNeueDeskInterface-Regular" charset="0"/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Policies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Housing Element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Land Use Element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Transportation Element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Safety Element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Climate Action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687001-D99D-4AA8-A2A7-C351C6A3B3AA}"/>
              </a:ext>
            </a:extLst>
          </p:cNvPr>
          <p:cNvSpPr txBox="1">
            <a:spLocks/>
          </p:cNvSpPr>
          <p:nvPr/>
        </p:nvSpPr>
        <p:spPr>
          <a:xfrm>
            <a:off x="8199096" y="1600220"/>
            <a:ext cx="3845693" cy="2739096"/>
          </a:xfrm>
          <a:prstGeom prst="rect">
            <a:avLst/>
          </a:prstGeom>
          <a:gradFill flip="none" rotWithShape="1">
            <a:gsLst>
              <a:gs pos="0">
                <a:srgbClr val="1BAA98">
                  <a:tint val="66000"/>
                  <a:satMod val="160000"/>
                </a:srgbClr>
              </a:gs>
              <a:gs pos="50000">
                <a:srgbClr val="1BAA98">
                  <a:tint val="44500"/>
                  <a:satMod val="160000"/>
                </a:srgbClr>
              </a:gs>
              <a:gs pos="100000">
                <a:srgbClr val="1BAA9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Char char="—"/>
              <a:tabLst/>
              <a:defRPr sz="240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tabLst/>
              <a:defRPr sz="20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.HelveticaNeueDeskInterface-Regular" charset="0"/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Codes, Ordinances, &amp; Development Standards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Zoning Code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Specific Plans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Objective Design Standards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17D63D-F5CB-48CA-9DAB-F682F090B2EB}"/>
              </a:ext>
            </a:extLst>
          </p:cNvPr>
          <p:cNvSpPr txBox="1">
            <a:spLocks/>
          </p:cNvSpPr>
          <p:nvPr/>
        </p:nvSpPr>
        <p:spPr>
          <a:xfrm>
            <a:off x="4389487" y="4470047"/>
            <a:ext cx="7619218" cy="1152527"/>
          </a:xfrm>
          <a:prstGeom prst="rect">
            <a:avLst/>
          </a:prstGeom>
          <a:gradFill flip="none" rotWithShape="1">
            <a:gsLst>
              <a:gs pos="0">
                <a:srgbClr val="1BAA98">
                  <a:tint val="66000"/>
                  <a:satMod val="160000"/>
                </a:srgbClr>
              </a:gs>
              <a:gs pos="50000">
                <a:srgbClr val="1BAA98">
                  <a:tint val="44500"/>
                  <a:satMod val="160000"/>
                </a:srgbClr>
              </a:gs>
              <a:gs pos="100000">
                <a:srgbClr val="1BAA9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Char char="—"/>
              <a:tabLst/>
              <a:defRPr sz="240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tabLst/>
              <a:defRPr sz="20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.HelveticaNeueDeskInterface-Regular" charset="0"/>
              <a:buNone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Review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Program Environmental Impact Report (SEIR)</a:t>
            </a:r>
          </a:p>
        </p:txBody>
      </p:sp>
    </p:spTree>
    <p:extLst>
      <p:ext uri="{BB962C8B-B14F-4D97-AF65-F5344CB8AC3E}">
        <p14:creationId xmlns:p14="http://schemas.microsoft.com/office/powerpoint/2010/main" val="12311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CC1912D-B8DC-4351-BD4F-5DF22C14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5" y="277813"/>
            <a:ext cx="1716086" cy="247491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Project </a:t>
            </a:r>
            <a:r>
              <a:rPr lang="en-US" sz="2300" dirty="0" smtClean="0">
                <a:latin typeface="+mn-lt"/>
              </a:rPr>
              <a:t>Milestones</a:t>
            </a:r>
            <a:endParaRPr lang="en-US" sz="23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0098406"/>
              </p:ext>
            </p:extLst>
          </p:nvPr>
        </p:nvGraphicFramePr>
        <p:xfrm>
          <a:off x="1983765" y="0"/>
          <a:ext cx="10208234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117">
                  <a:extLst>
                    <a:ext uri="{9D8B030D-6E8A-4147-A177-3AD203B41FA5}">
                      <a16:colId xmlns:a16="http://schemas.microsoft.com/office/drawing/2014/main" val="2154229672"/>
                    </a:ext>
                  </a:extLst>
                </a:gridCol>
                <a:gridCol w="5104117">
                  <a:extLst>
                    <a:ext uri="{9D8B030D-6E8A-4147-A177-3AD203B41FA5}">
                      <a16:colId xmlns:a16="http://schemas.microsoft.com/office/drawing/2014/main" val="2767569763"/>
                    </a:ext>
                  </a:extLst>
                </a:gridCol>
              </a:tblGrid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Milestone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370790"/>
                  </a:ext>
                </a:extLst>
              </a:tr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Kick-off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694120"/>
                  </a:ext>
                </a:extLst>
              </a:tr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Outreach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August/September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6623660"/>
                  </a:ext>
                </a:extLst>
              </a:tr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Element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7794232"/>
                  </a:ext>
                </a:extLst>
              </a:tr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Outreach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913210"/>
                  </a:ext>
                </a:extLst>
              </a:tr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en-US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Street Transit Oriented Development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Overlay Approved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200553"/>
                  </a:ext>
                </a:extLst>
              </a:tr>
              <a:tr h="836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Element Adopted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3951724"/>
                  </a:ext>
                </a:extLst>
              </a:tr>
              <a:tr h="100361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Element Certified by California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Department of Housing and Community Development (HCD)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51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CC1912D-B8DC-4351-BD4F-5DF22C14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5" y="277813"/>
            <a:ext cx="1716086" cy="247491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Project Timeline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B7929-C776-4686-885E-C617079963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4588" t="12037" r="4441" b="3226"/>
          <a:stretch/>
        </p:blipFill>
        <p:spPr>
          <a:xfrm>
            <a:off x="2379306" y="250951"/>
            <a:ext cx="9386595" cy="6356097"/>
          </a:xfrm>
        </p:spPr>
      </p:pic>
    </p:spTree>
    <p:extLst>
      <p:ext uri="{BB962C8B-B14F-4D97-AF65-F5344CB8AC3E}">
        <p14:creationId xmlns:p14="http://schemas.microsoft.com/office/powerpoint/2010/main" val="42601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CC1912D-B8DC-4351-BD4F-5DF22C14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62" y="1474845"/>
            <a:ext cx="1834781" cy="247491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Focus General Plan Update </a:t>
            </a:r>
            <a:r>
              <a:rPr lang="en-US" sz="2400" dirty="0" smtClean="0">
                <a:latin typeface="+mn-lt"/>
              </a:rPr>
              <a:t>Workshop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>
              <a:latin typeface="Montserrat SemiBold" panose="020B060402020202020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BB7929-C776-4686-885E-C617079963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84" y="195359"/>
            <a:ext cx="4398828" cy="4398828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2BB7929-C776-4686-885E-C617079963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51" y="207838"/>
            <a:ext cx="4386349" cy="4386349"/>
          </a:xfrm>
        </p:spPr>
      </p:pic>
      <p:sp>
        <p:nvSpPr>
          <p:cNvPr id="2" name="TextBox 1"/>
          <p:cNvSpPr txBox="1"/>
          <p:nvPr/>
        </p:nvSpPr>
        <p:spPr>
          <a:xfrm>
            <a:off x="2593572" y="4721629"/>
            <a:ext cx="8827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Zoom workshop </a:t>
            </a:r>
            <a:r>
              <a:rPr lang="en-US" dirty="0"/>
              <a:t>to discuss land use changes, housing incentives, and climate-related goals, policies, and </a:t>
            </a:r>
            <a:r>
              <a:rPr lang="en-US" dirty="0" smtClean="0"/>
              <a:t>actions. The event is linked on the City’s master calendar.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December 8,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6:30 PM - 8:00 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E4A8F7-F113-41C0-B8EB-E5B385D8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39" y="2093378"/>
            <a:ext cx="1665721" cy="1152526"/>
          </a:xfrm>
        </p:spPr>
        <p:txBody>
          <a:bodyPr anchor="t"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Affordable Housing Notice of Funding Availability (NOFA)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7495094"/>
              </p:ext>
            </p:extLst>
          </p:nvPr>
        </p:nvGraphicFramePr>
        <p:xfrm>
          <a:off x="2606877" y="3408218"/>
          <a:ext cx="9114069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A25E40-30D2-497F-8A5D-310E248870F0}"/>
              </a:ext>
            </a:extLst>
          </p:cNvPr>
          <p:cNvSpPr txBox="1">
            <a:spLocks/>
          </p:cNvSpPr>
          <p:nvPr/>
        </p:nvSpPr>
        <p:spPr>
          <a:xfrm>
            <a:off x="2357496" y="479981"/>
            <a:ext cx="9363450" cy="2845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403225" indent="-403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.HelveticaNeueDeskInterface-Regular" charset="0"/>
              <a:buChar char="—"/>
              <a:tabLst/>
              <a:defRPr sz="240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tabLst/>
              <a:defRPr sz="2000" b="0" i="1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HelveticaNeueDeskInterface-Regular" charset="0"/>
              <a:buChar char="—"/>
              <a:defRPr sz="1600" b="0" i="0" kern="1200">
                <a:solidFill>
                  <a:srgbClr val="1E242B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Up to $10 million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available through NOFA released on October 18, 2021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Rental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projects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and home ownership projects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Accepted applications from non-profit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for-profit organizations, joint ventures, or partnerships serving low-income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those experiencing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Two project applications received: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Azuriik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400 Units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Union Tower – 94 units</a:t>
            </a:r>
          </a:p>
        </p:txBody>
      </p:sp>
    </p:spTree>
    <p:extLst>
      <p:ext uri="{BB962C8B-B14F-4D97-AF65-F5344CB8AC3E}">
        <p14:creationId xmlns:p14="http://schemas.microsoft.com/office/powerpoint/2010/main" val="37368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City Parks and Recreation Theme">
  <a:themeElements>
    <a:clrScheme name="National City Parks &amp; Recreation">
      <a:dk1>
        <a:srgbClr val="000000"/>
      </a:dk1>
      <a:lt1>
        <a:sysClr val="window" lastClr="FFFFFF"/>
      </a:lt1>
      <a:dk2>
        <a:srgbClr val="302E2C"/>
      </a:dk2>
      <a:lt2>
        <a:srgbClr val="EEDECE"/>
      </a:lt2>
      <a:accent1>
        <a:srgbClr val="1D3932"/>
      </a:accent1>
      <a:accent2>
        <a:srgbClr val="6E087A"/>
      </a:accent2>
      <a:accent3>
        <a:srgbClr val="618032"/>
      </a:accent3>
      <a:accent4>
        <a:srgbClr val="1BAA98"/>
      </a:accent4>
      <a:accent5>
        <a:srgbClr val="F5D566"/>
      </a:accent5>
      <a:accent6>
        <a:srgbClr val="EA7822"/>
      </a:accent6>
      <a:hlink>
        <a:srgbClr val="1BAA98"/>
      </a:hlink>
      <a:folHlink>
        <a:srgbClr val="6E087A"/>
      </a:folHlink>
    </a:clrScheme>
    <a:fontScheme name="National City Brand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onalCity_Parks&amp;Recreation_template_080321" id="{4416D442-548F-4F6A-9D68-AE61D4BD687C}" vid="{29292637-A4A5-4624-AA4E-17ABA8A037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NationalCity_Template_2_080321</Template>
  <TotalTime>142</TotalTime>
  <Words>344</Words>
  <Application>Microsoft Office PowerPoint</Application>
  <PresentationFormat>Widescreen</PresentationFormat>
  <Paragraphs>69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JhengHei UI</vt:lpstr>
      <vt:lpstr>.HelveticaNeueDeskInterface-Regular</vt:lpstr>
      <vt:lpstr>Arial</vt:lpstr>
      <vt:lpstr>Calibri</vt:lpstr>
      <vt:lpstr>Georgia</vt:lpstr>
      <vt:lpstr>Montserrat</vt:lpstr>
      <vt:lpstr>Montserrat Light</vt:lpstr>
      <vt:lpstr>Montserrat SemiBold</vt:lpstr>
      <vt:lpstr>National City Parks and Recreation Theme</vt:lpstr>
      <vt:lpstr>FOCUSED GENERAL PLAN UPATE &amp; AFFORDABLE HOUSING NOFA </vt:lpstr>
      <vt:lpstr>PowerPoint Presentation</vt:lpstr>
      <vt:lpstr>Project Milestones</vt:lpstr>
      <vt:lpstr>Project Timeline</vt:lpstr>
      <vt:lpstr>Focus General Plan Update Workshop </vt:lpstr>
      <vt:lpstr>Affordable Housing Notice of Funding Availability (NOFA)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Maxilom</dc:creator>
  <cp:lastModifiedBy>Carlos Aguirre</cp:lastModifiedBy>
  <cp:revision>24</cp:revision>
  <dcterms:created xsi:type="dcterms:W3CDTF">2021-08-09T19:27:01Z</dcterms:created>
  <dcterms:modified xsi:type="dcterms:W3CDTF">2021-12-07T22:57:06Z</dcterms:modified>
</cp:coreProperties>
</file>