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309" r:id="rId3"/>
    <p:sldId id="305" r:id="rId4"/>
    <p:sldId id="282" r:id="rId5"/>
    <p:sldId id="288" r:id="rId6"/>
    <p:sldId id="310" r:id="rId7"/>
    <p:sldId id="308" r:id="rId8"/>
    <p:sldId id="287" r:id="rId9"/>
    <p:sldId id="291" r:id="rId10"/>
    <p:sldId id="302" r:id="rId11"/>
    <p:sldId id="292" r:id="rId12"/>
    <p:sldId id="294" r:id="rId13"/>
    <p:sldId id="304"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 Lopez" initials="JL" lastIdx="1" clrIdx="0">
    <p:extLst>
      <p:ext uri="{19B8F6BF-5375-455C-9EA6-DF929625EA0E}">
        <p15:presenceInfo xmlns:p15="http://schemas.microsoft.com/office/powerpoint/2012/main" userId="S-1-5-21-1829134933-1099129950-1233803906-89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DE1"/>
    <a:srgbClr val="0E0A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B5E82B-E7A1-4A69-B4DA-9F8AA295432E}" v="2" dt="2021-09-01T13:41:39.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86076" autoAdjust="0"/>
  </p:normalViewPr>
  <p:slideViewPr>
    <p:cSldViewPr snapToGrid="0">
      <p:cViewPr varScale="1">
        <p:scale>
          <a:sx n="100" d="100"/>
          <a:sy n="100" d="100"/>
        </p:scale>
        <p:origin x="1068"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0D998-8643-475D-9C3F-76D5771CDD61}" type="datetimeFigureOut">
              <a:rPr lang="en-US" smtClean="0"/>
              <a:t>9/2/2021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CCD36B-5394-4BE5-A999-E759C0F4E075}" type="slidenum">
              <a:rPr lang="en-US" smtClean="0"/>
              <a:t>‹#›</a:t>
            </a:fld>
            <a:endParaRPr lang="en-US"/>
          </a:p>
        </p:txBody>
      </p:sp>
    </p:spTree>
    <p:extLst>
      <p:ext uri="{BB962C8B-B14F-4D97-AF65-F5344CB8AC3E}">
        <p14:creationId xmlns:p14="http://schemas.microsoft.com/office/powerpoint/2010/main" val="346545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1</a:t>
            </a:fld>
            <a:endParaRPr lang="en-US" dirty="0">
              <a:solidFill>
                <a:srgbClr val="000000"/>
              </a:solidFill>
            </a:endParaRPr>
          </a:p>
        </p:txBody>
      </p:sp>
    </p:spTree>
    <p:extLst>
      <p:ext uri="{BB962C8B-B14F-4D97-AF65-F5344CB8AC3E}">
        <p14:creationId xmlns:p14="http://schemas.microsoft.com/office/powerpoint/2010/main" val="1299203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428998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val="935943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12</a:t>
            </a:fld>
            <a:endParaRPr lang="en-US" dirty="0">
              <a:solidFill>
                <a:srgbClr val="000000"/>
              </a:solidFill>
            </a:endParaRPr>
          </a:p>
        </p:txBody>
      </p:sp>
    </p:spTree>
    <p:extLst>
      <p:ext uri="{BB962C8B-B14F-4D97-AF65-F5344CB8AC3E}">
        <p14:creationId xmlns:p14="http://schemas.microsoft.com/office/powerpoint/2010/main" val="34848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13</a:t>
            </a:fld>
            <a:endParaRPr lang="en-US" dirty="0">
              <a:solidFill>
                <a:srgbClr val="000000"/>
              </a:solidFill>
            </a:endParaRPr>
          </a:p>
        </p:txBody>
      </p:sp>
    </p:spTree>
    <p:extLst>
      <p:ext uri="{BB962C8B-B14F-4D97-AF65-F5344CB8AC3E}">
        <p14:creationId xmlns:p14="http://schemas.microsoft.com/office/powerpoint/2010/main" val="3197469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14</a:t>
            </a:fld>
            <a:endParaRPr lang="en-US" dirty="0">
              <a:solidFill>
                <a:srgbClr val="000000"/>
              </a:solidFill>
            </a:endParaRPr>
          </a:p>
        </p:txBody>
      </p:sp>
    </p:spTree>
    <p:extLst>
      <p:ext uri="{BB962C8B-B14F-4D97-AF65-F5344CB8AC3E}">
        <p14:creationId xmlns:p14="http://schemas.microsoft.com/office/powerpoint/2010/main" val="3033233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260388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3</a:t>
            </a:fld>
            <a:endParaRPr lang="en-US" dirty="0">
              <a:solidFill>
                <a:srgbClr val="000000"/>
              </a:solidFill>
            </a:endParaRPr>
          </a:p>
        </p:txBody>
      </p:sp>
    </p:spTree>
    <p:extLst>
      <p:ext uri="{BB962C8B-B14F-4D97-AF65-F5344CB8AC3E}">
        <p14:creationId xmlns:p14="http://schemas.microsoft.com/office/powerpoint/2010/main" val="358625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169691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111731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806682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1123804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295894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a:ln/>
        </p:spPr>
      </p:sp>
      <p:sp>
        <p:nvSpPr>
          <p:cNvPr id="61442" name="Notes Placeholder 2"/>
          <p:cNvSpPr>
            <a:spLocks noGrp="1"/>
          </p:cNvSpPr>
          <p:nvPr>
            <p:ph type="body" idx="1"/>
          </p:nvPr>
        </p:nvSpPr>
        <p:spPr>
          <a:noFill/>
        </p:spPr>
        <p:txBody>
          <a:bodyPr/>
          <a:lstStyle/>
          <a:p>
            <a:r>
              <a:rPr lang="en-US" baseline="0" dirty="0"/>
              <a:t>. </a:t>
            </a:r>
            <a:endParaRPr lang="en-US" dirty="0"/>
          </a:p>
        </p:txBody>
      </p:sp>
      <p:sp>
        <p:nvSpPr>
          <p:cNvPr id="61443" name="Slide Number Placeholder 3"/>
          <p:cNvSpPr>
            <a:spLocks noGrp="1"/>
          </p:cNvSpPr>
          <p:nvPr>
            <p:ph type="sldNum" sz="quarter" idx="5"/>
          </p:nvPr>
        </p:nvSpPr>
        <p:spPr>
          <a:noFill/>
          <a:ln>
            <a:miter lim="800000"/>
            <a:headEnd/>
            <a:tailEnd/>
          </a:ln>
        </p:spPr>
        <p:txBody>
          <a:bodyPr/>
          <a:lstStyle/>
          <a:p>
            <a:fld id="{24B4413E-1BC8-46D8-9399-9EB34F387BD5}"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1709453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43A7E8-40A7-4D3D-9150-33F08E649486}"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417902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43A7E8-40A7-4D3D-9150-33F08E649486}"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226768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43A7E8-40A7-4D3D-9150-33F08E649486}"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1699249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38CF509B-55B0-47B8-9282-BFF09F2B069D}" type="datetime1">
              <a:rPr lang="en-US" smtClean="0">
                <a:solidFill>
                  <a:srgbClr val="000000"/>
                </a:solidFill>
              </a:rPr>
              <a:t>9/2/2021</a:t>
            </a:fld>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7FC2F4-06BC-497B-AAA3-8F7C1E0D1D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021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43A7E8-40A7-4D3D-9150-33F08E649486}"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118992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43A7E8-40A7-4D3D-9150-33F08E649486}" type="datetimeFigureOut">
              <a:rPr lang="en-US" smtClean="0"/>
              <a:t>9/2/2021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320170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43A7E8-40A7-4D3D-9150-33F08E649486}" type="datetimeFigureOut">
              <a:rPr lang="en-US" smtClean="0"/>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419354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43A7E8-40A7-4D3D-9150-33F08E649486}" type="datetimeFigureOut">
              <a:rPr lang="en-US" smtClean="0"/>
              <a:t>9/2/2021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115217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43A7E8-40A7-4D3D-9150-33F08E649486}" type="datetimeFigureOut">
              <a:rPr lang="en-US" smtClean="0"/>
              <a:t>9/2/2021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4039931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3A7E8-40A7-4D3D-9150-33F08E649486}" type="datetimeFigureOut">
              <a:rPr lang="en-US" smtClean="0"/>
              <a:t>9/2/2021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328426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43A7E8-40A7-4D3D-9150-33F08E649486}" type="datetimeFigureOut">
              <a:rPr lang="en-US" smtClean="0"/>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348866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43A7E8-40A7-4D3D-9150-33F08E649486}" type="datetimeFigureOut">
              <a:rPr lang="en-US" smtClean="0"/>
              <a:t>9/2/2021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BAD70-182F-424E-9147-E340336AEBBC}" type="slidenum">
              <a:rPr lang="en-US" smtClean="0"/>
              <a:t>‹#›</a:t>
            </a:fld>
            <a:endParaRPr lang="en-US"/>
          </a:p>
        </p:txBody>
      </p:sp>
    </p:spTree>
    <p:extLst>
      <p:ext uri="{BB962C8B-B14F-4D97-AF65-F5344CB8AC3E}">
        <p14:creationId xmlns:p14="http://schemas.microsoft.com/office/powerpoint/2010/main" val="408928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3A7E8-40A7-4D3D-9150-33F08E649486}" type="datetimeFigureOut">
              <a:rPr lang="en-US" smtClean="0"/>
              <a:t>9/2/2021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BAD70-182F-424E-9147-E340336AEBBC}" type="slidenum">
              <a:rPr lang="en-US" smtClean="0"/>
              <a:t>‹#›</a:t>
            </a:fld>
            <a:endParaRPr lang="en-US"/>
          </a:p>
        </p:txBody>
      </p:sp>
    </p:spTree>
    <p:extLst>
      <p:ext uri="{BB962C8B-B14F-4D97-AF65-F5344CB8AC3E}">
        <p14:creationId xmlns:p14="http://schemas.microsoft.com/office/powerpoint/2010/main" val="2354371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hyperlink" Target="https://www.nationalcityca.gov/government/engineering-public-work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1</a:t>
            </a:fld>
            <a:endParaRPr lang="en-US" dirty="0">
              <a:solidFill>
                <a:srgbClr val="000000"/>
              </a:solidFill>
            </a:endParaRPr>
          </a:p>
        </p:txBody>
      </p:sp>
      <p:sp>
        <p:nvSpPr>
          <p:cNvPr id="10" name="Title 1"/>
          <p:cNvSpPr txBox="1">
            <a:spLocks/>
          </p:cNvSpPr>
          <p:nvPr/>
        </p:nvSpPr>
        <p:spPr>
          <a:xfrm>
            <a:off x="1524000" y="1689574"/>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CIP Update</a:t>
            </a:r>
          </a:p>
          <a:p>
            <a:pPr algn="ctr"/>
            <a:r>
              <a:rPr lang="en-US" dirty="0"/>
              <a:t>City Council September 7, 2021 </a:t>
            </a:r>
          </a:p>
        </p:txBody>
      </p:sp>
      <p:sp>
        <p:nvSpPr>
          <p:cNvPr id="12" name="Subtitle 2"/>
          <p:cNvSpPr txBox="1">
            <a:spLocks/>
          </p:cNvSpPr>
          <p:nvPr/>
        </p:nvSpPr>
        <p:spPr>
          <a:xfrm>
            <a:off x="2847131" y="4806629"/>
            <a:ext cx="5763469" cy="154972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None/>
            </a:pPr>
            <a:r>
              <a:rPr lang="en-US" dirty="0"/>
              <a:t>Roberto N Yano</a:t>
            </a:r>
            <a:br>
              <a:rPr lang="en-US" dirty="0"/>
            </a:br>
            <a:r>
              <a:rPr lang="en-US" dirty="0"/>
              <a:t>Director of Public Works/City Engineer</a:t>
            </a:r>
          </a:p>
          <a:p>
            <a:pPr marL="457200" lvl="1" indent="0" algn="ctr">
              <a:buNone/>
            </a:pPr>
            <a:endParaRPr lang="en-US" dirty="0"/>
          </a:p>
          <a:p>
            <a:pPr marL="457200" lvl="1" indent="0" algn="ctr">
              <a:buNone/>
            </a:pPr>
            <a:r>
              <a:rPr lang="en-US" dirty="0"/>
              <a:t>Jose Lopez</a:t>
            </a:r>
            <a:br>
              <a:rPr lang="en-US" dirty="0"/>
            </a:br>
            <a:r>
              <a:rPr lang="en-US" dirty="0"/>
              <a:t>Deputy City Engineer</a:t>
            </a:r>
          </a:p>
        </p:txBody>
      </p:sp>
      <p:sp>
        <p:nvSpPr>
          <p:cNvPr id="13" name="Title 1"/>
          <p:cNvSpPr txBox="1">
            <a:spLocks/>
          </p:cNvSpPr>
          <p:nvPr/>
        </p:nvSpPr>
        <p:spPr>
          <a:xfrm>
            <a:off x="2209800" y="331398"/>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p>
        </p:txBody>
      </p:sp>
    </p:spTree>
    <p:extLst>
      <p:ext uri="{BB962C8B-B14F-4D97-AF65-F5344CB8AC3E}">
        <p14:creationId xmlns:p14="http://schemas.microsoft.com/office/powerpoint/2010/main" val="42256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10</a:t>
            </a:fld>
            <a:endParaRPr lang="en-US" dirty="0">
              <a:solidFill>
                <a:srgbClr val="000000"/>
              </a:solidFill>
            </a:endParaRPr>
          </a:p>
        </p:txBody>
      </p:sp>
      <p:sp>
        <p:nvSpPr>
          <p:cNvPr id="13" name="Title 1"/>
          <p:cNvSpPr txBox="1">
            <a:spLocks/>
          </p:cNvSpPr>
          <p:nvPr/>
        </p:nvSpPr>
        <p:spPr>
          <a:xfrm>
            <a:off x="659674" y="299136"/>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Consultant Procurement History</a:t>
            </a:r>
            <a:endParaRPr lang="en-US" sz="1800" dirty="0"/>
          </a:p>
        </p:txBody>
      </p:sp>
      <p:sp>
        <p:nvSpPr>
          <p:cNvPr id="9" name="Title 1"/>
          <p:cNvSpPr txBox="1">
            <a:spLocks/>
          </p:cNvSpPr>
          <p:nvPr/>
        </p:nvSpPr>
        <p:spPr>
          <a:xfrm>
            <a:off x="1524000" y="2121557"/>
            <a:ext cx="9144000" cy="3801979"/>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28600" lvl="0" indent="-228600" algn="just">
              <a:spcBef>
                <a:spcPts val="1000"/>
              </a:spcBef>
              <a:buFont typeface="Arial" panose="020B0604020202020204" pitchFamily="34" charset="0"/>
              <a:buChar char="•"/>
            </a:pPr>
            <a:r>
              <a:rPr lang="en-US" sz="3400" dirty="0"/>
              <a:t>4 – Civil Engineering</a:t>
            </a:r>
          </a:p>
          <a:p>
            <a:pPr marL="228600" lvl="0" indent="-228600" algn="just">
              <a:spcBef>
                <a:spcPts val="1000"/>
              </a:spcBef>
              <a:buFont typeface="Arial" panose="020B0604020202020204" pitchFamily="34" charset="0"/>
              <a:buChar char="•"/>
            </a:pPr>
            <a:r>
              <a:rPr lang="en-US" sz="3400" dirty="0"/>
              <a:t>4 – Construction Management</a:t>
            </a:r>
          </a:p>
          <a:p>
            <a:pPr marL="228600" lvl="0" indent="-228600" algn="just">
              <a:spcBef>
                <a:spcPts val="1000"/>
              </a:spcBef>
              <a:buFont typeface="Arial" panose="020B0604020202020204" pitchFamily="34" charset="0"/>
              <a:buChar char="•"/>
            </a:pPr>
            <a:r>
              <a:rPr lang="en-US" sz="3400" dirty="0"/>
              <a:t>3 – Geotechnical </a:t>
            </a:r>
          </a:p>
          <a:p>
            <a:pPr marL="228600" lvl="0" indent="-228600" algn="just">
              <a:spcBef>
                <a:spcPts val="1000"/>
              </a:spcBef>
              <a:buFont typeface="Arial" panose="020B0604020202020204" pitchFamily="34" charset="0"/>
              <a:buChar char="•"/>
            </a:pPr>
            <a:r>
              <a:rPr lang="en-US" sz="3400" dirty="0"/>
              <a:t>3 – Environmental Compliance</a:t>
            </a:r>
          </a:p>
          <a:p>
            <a:pPr marL="228600" lvl="0" indent="-228600" algn="just">
              <a:spcBef>
                <a:spcPts val="1000"/>
              </a:spcBef>
              <a:buFont typeface="Arial" panose="020B0604020202020204" pitchFamily="34" charset="0"/>
              <a:buChar char="•"/>
            </a:pPr>
            <a:r>
              <a:rPr lang="en-US" sz="3400" dirty="0"/>
              <a:t>2 – Mechanical Engineering</a:t>
            </a:r>
          </a:p>
          <a:p>
            <a:pPr marL="228600" lvl="0" indent="-228600" algn="just">
              <a:spcBef>
                <a:spcPts val="1000"/>
              </a:spcBef>
              <a:buFont typeface="Arial" panose="020B0604020202020204" pitchFamily="34" charset="0"/>
              <a:buChar char="•"/>
            </a:pPr>
            <a:r>
              <a:rPr lang="en-US" sz="3400" dirty="0"/>
              <a:t>3 – Traffic Engineering and Transportation Planning </a:t>
            </a:r>
          </a:p>
          <a:p>
            <a:pPr marL="228600" lvl="0" indent="-228600" algn="just">
              <a:spcBef>
                <a:spcPts val="1000"/>
              </a:spcBef>
              <a:buFont typeface="Arial" panose="020B0604020202020204" pitchFamily="34" charset="0"/>
              <a:buChar char="•"/>
            </a:pPr>
            <a:endParaRPr lang="en-US" sz="3400" dirty="0"/>
          </a:p>
          <a:p>
            <a:pPr marL="228600" lvl="0" indent="-228600" algn="just">
              <a:spcBef>
                <a:spcPts val="1000"/>
              </a:spcBef>
              <a:buFont typeface="Arial" panose="020B0604020202020204" pitchFamily="34" charset="0"/>
              <a:buChar char="•"/>
            </a:pPr>
            <a:r>
              <a:rPr lang="en-US" sz="3400" dirty="0"/>
              <a:t>All services under these agreements will be provided as-needed based on available funding and capital priorities. The City is not committed to fund the full contract amount by entering into an agreement. </a:t>
            </a:r>
          </a:p>
          <a:p>
            <a:pPr algn="ctr"/>
            <a:endParaRPr lang="en-US" dirty="0"/>
          </a:p>
        </p:txBody>
      </p:sp>
    </p:spTree>
    <p:extLst>
      <p:ext uri="{BB962C8B-B14F-4D97-AF65-F5344CB8AC3E}">
        <p14:creationId xmlns:p14="http://schemas.microsoft.com/office/powerpoint/2010/main" val="3205845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11</a:t>
            </a:fld>
            <a:endParaRPr lang="en-US" dirty="0">
              <a:solidFill>
                <a:srgbClr val="000000"/>
              </a:solidFill>
            </a:endParaRPr>
          </a:p>
        </p:txBody>
      </p:sp>
      <p:sp>
        <p:nvSpPr>
          <p:cNvPr id="13" name="Title 1"/>
          <p:cNvSpPr txBox="1">
            <a:spLocks/>
          </p:cNvSpPr>
          <p:nvPr/>
        </p:nvSpPr>
        <p:spPr>
          <a:xfrm>
            <a:off x="659674" y="352035"/>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Project Professionals Corporation</a:t>
            </a:r>
            <a:endParaRPr lang="en-US" sz="1800" dirty="0"/>
          </a:p>
        </p:txBody>
      </p:sp>
      <p:sp>
        <p:nvSpPr>
          <p:cNvPr id="9" name="Title 1"/>
          <p:cNvSpPr txBox="1">
            <a:spLocks/>
          </p:cNvSpPr>
          <p:nvPr/>
        </p:nvSpPr>
        <p:spPr>
          <a:xfrm>
            <a:off x="1524000" y="1684031"/>
            <a:ext cx="9144000" cy="46723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endParaRPr lang="en-US" sz="2600" dirty="0"/>
          </a:p>
          <a:p>
            <a:pPr algn="just"/>
            <a:r>
              <a:rPr lang="en-US" sz="2600" dirty="0"/>
              <a:t>Project Professionals Corporation has assisted the City in the construction management of the following: </a:t>
            </a:r>
          </a:p>
          <a:p>
            <a:pPr algn="just"/>
            <a:r>
              <a:rPr lang="en-US" sz="2600" dirty="0"/>
              <a:t> </a:t>
            </a:r>
          </a:p>
          <a:p>
            <a:pPr marL="571500" lvl="0" indent="-571500" algn="just">
              <a:buFont typeface="Arial" panose="020B0604020202020204" pitchFamily="34" charset="0"/>
              <a:buChar char="•"/>
            </a:pPr>
            <a:r>
              <a:rPr lang="en-US" sz="2600" dirty="0"/>
              <a:t>Nine (9) grant funded projects: eight (8) traffic signal and ADA improvement projects citywide and the Paradise Creek Educational Park Expansion; and </a:t>
            </a:r>
          </a:p>
          <a:p>
            <a:pPr marL="571500" lvl="0" indent="-571500" algn="just">
              <a:buFont typeface="Arial" panose="020B0604020202020204" pitchFamily="34" charset="0"/>
              <a:buChar char="•"/>
            </a:pPr>
            <a:r>
              <a:rPr lang="en-US" sz="2600" dirty="0"/>
              <a:t>Two (2) sewer upsizing projects: one fully constructed, and the other recently finalized its construction plans; and </a:t>
            </a:r>
          </a:p>
          <a:p>
            <a:pPr marL="571500" lvl="0" indent="-571500" algn="just">
              <a:buFont typeface="Arial" panose="020B0604020202020204" pitchFamily="34" charset="0"/>
              <a:buChar char="•"/>
            </a:pPr>
            <a:r>
              <a:rPr lang="en-US" sz="2600" dirty="0"/>
              <a:t>Three (3) facility improvements projects</a:t>
            </a:r>
            <a:endParaRPr lang="en-US" sz="7200" dirty="0"/>
          </a:p>
          <a:p>
            <a:pPr algn="ctr"/>
            <a:endParaRPr lang="en-US" dirty="0"/>
          </a:p>
        </p:txBody>
      </p:sp>
    </p:spTree>
    <p:extLst>
      <p:ext uri="{BB962C8B-B14F-4D97-AF65-F5344CB8AC3E}">
        <p14:creationId xmlns:p14="http://schemas.microsoft.com/office/powerpoint/2010/main" val="4088867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12</a:t>
            </a:fld>
            <a:endParaRPr lang="en-US" dirty="0">
              <a:solidFill>
                <a:srgbClr val="000000"/>
              </a:solidFill>
            </a:endParaRPr>
          </a:p>
        </p:txBody>
      </p:sp>
      <p:sp>
        <p:nvSpPr>
          <p:cNvPr id="13" name="Title 1"/>
          <p:cNvSpPr txBox="1">
            <a:spLocks/>
          </p:cNvSpPr>
          <p:nvPr/>
        </p:nvSpPr>
        <p:spPr>
          <a:xfrm>
            <a:off x="659674" y="352035"/>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Chen Ryan Associates</a:t>
            </a:r>
            <a:endParaRPr lang="en-US" sz="1800" dirty="0"/>
          </a:p>
        </p:txBody>
      </p:sp>
      <p:sp>
        <p:nvSpPr>
          <p:cNvPr id="9" name="Title 1"/>
          <p:cNvSpPr txBox="1">
            <a:spLocks/>
          </p:cNvSpPr>
          <p:nvPr/>
        </p:nvSpPr>
        <p:spPr>
          <a:xfrm>
            <a:off x="1524000" y="1933965"/>
            <a:ext cx="9144000" cy="4422385"/>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p>
          <a:p>
            <a:pPr algn="just"/>
            <a:r>
              <a:rPr lang="en-US" sz="2600" dirty="0"/>
              <a:t>Chen Ryan Associates, Inc., a DBE (Disadvantaged Business Enterprise, SBE (Small Business Enterprise), WBE (Women Business Enterprise), and MBE (Minority Business Enterprise), has assisted the City with the design/planning of the following grant funded projects: </a:t>
            </a:r>
          </a:p>
          <a:p>
            <a:r>
              <a:rPr lang="en-US" sz="2600" dirty="0"/>
              <a:t> </a:t>
            </a:r>
          </a:p>
          <a:p>
            <a:pPr marL="571500" lvl="0" indent="-571500">
              <a:buFont typeface="Arial" panose="020B0604020202020204" pitchFamily="34" charset="0"/>
              <a:buChar char="•"/>
            </a:pPr>
            <a:r>
              <a:rPr lang="en-US" sz="2600" dirty="0"/>
              <a:t>24</a:t>
            </a:r>
            <a:r>
              <a:rPr lang="en-US" sz="2600" baseline="30000" dirty="0"/>
              <a:t>th</a:t>
            </a:r>
            <a:r>
              <a:rPr lang="en-US" sz="2600" dirty="0"/>
              <a:t> Street Transit Oriented Development Overlay</a:t>
            </a:r>
          </a:p>
          <a:p>
            <a:pPr marL="571500" lvl="0" indent="-571500">
              <a:buFont typeface="Arial" panose="020B0604020202020204" pitchFamily="34" charset="0"/>
              <a:buChar char="•"/>
            </a:pPr>
            <a:r>
              <a:rPr lang="en-US" sz="2600" dirty="0"/>
              <a:t>National City Blvd Inter-City Bike Connection</a:t>
            </a:r>
          </a:p>
          <a:p>
            <a:pPr marL="571500" lvl="0" indent="-571500">
              <a:buFont typeface="Arial" panose="020B0604020202020204" pitchFamily="34" charset="0"/>
              <a:buChar char="•"/>
            </a:pPr>
            <a:r>
              <a:rPr lang="en-US" sz="2600" dirty="0"/>
              <a:t>Sweetwater Road Protected Bikeway</a:t>
            </a:r>
          </a:p>
          <a:p>
            <a:pPr marL="571500" lvl="0" indent="-571500">
              <a:buFont typeface="Arial" panose="020B0604020202020204" pitchFamily="34" charset="0"/>
              <a:buChar char="•"/>
            </a:pPr>
            <a:r>
              <a:rPr lang="en-US" sz="2600" dirty="0" err="1"/>
              <a:t>Bayshore</a:t>
            </a:r>
            <a:r>
              <a:rPr lang="en-US" sz="2600" dirty="0"/>
              <a:t> Bikeway – Segment 5</a:t>
            </a:r>
          </a:p>
          <a:p>
            <a:pPr marL="571500" lvl="0" indent="-571500">
              <a:buFont typeface="Arial" panose="020B0604020202020204" pitchFamily="34" charset="0"/>
              <a:buChar char="•"/>
            </a:pPr>
            <a:r>
              <a:rPr lang="en-US" sz="2600" dirty="0"/>
              <a:t>West 19</a:t>
            </a:r>
            <a:r>
              <a:rPr lang="en-US" sz="2600" baseline="30000" dirty="0"/>
              <a:t>th</a:t>
            </a:r>
            <a:r>
              <a:rPr lang="en-US" sz="2600" dirty="0"/>
              <a:t> Street Greenway </a:t>
            </a:r>
          </a:p>
          <a:p>
            <a:pPr marL="685800" lvl="1" indent="-228600">
              <a:spcBef>
                <a:spcPts val="1000"/>
              </a:spcBef>
              <a:buFont typeface="Arial" panose="020B0604020202020204" pitchFamily="34" charset="0"/>
              <a:buChar char="•"/>
            </a:pPr>
            <a:endParaRPr lang="en-US" sz="7200" dirty="0"/>
          </a:p>
          <a:p>
            <a:pPr algn="ctr"/>
            <a:endParaRPr lang="en-US" dirty="0"/>
          </a:p>
        </p:txBody>
      </p:sp>
    </p:spTree>
    <p:extLst>
      <p:ext uri="{BB962C8B-B14F-4D97-AF65-F5344CB8AC3E}">
        <p14:creationId xmlns:p14="http://schemas.microsoft.com/office/powerpoint/2010/main" val="2255661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13</a:t>
            </a:fld>
            <a:endParaRPr lang="en-US" dirty="0">
              <a:solidFill>
                <a:srgbClr val="000000"/>
              </a:solidFill>
            </a:endParaRPr>
          </a:p>
        </p:txBody>
      </p:sp>
      <p:sp>
        <p:nvSpPr>
          <p:cNvPr id="13" name="Title 1"/>
          <p:cNvSpPr txBox="1">
            <a:spLocks/>
          </p:cNvSpPr>
          <p:nvPr/>
        </p:nvSpPr>
        <p:spPr>
          <a:xfrm>
            <a:off x="2983831" y="230873"/>
            <a:ext cx="7684169" cy="790965"/>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Prop 68 – Statewide Park Development and Community Revitalization Grants </a:t>
            </a:r>
            <a:endParaRPr lang="en-US" sz="1800" dirty="0"/>
          </a:p>
        </p:txBody>
      </p:sp>
      <p:sp>
        <p:nvSpPr>
          <p:cNvPr id="9" name="Title 1"/>
          <p:cNvSpPr txBox="1">
            <a:spLocks/>
          </p:cNvSpPr>
          <p:nvPr/>
        </p:nvSpPr>
        <p:spPr>
          <a:xfrm>
            <a:off x="1272988" y="1143000"/>
            <a:ext cx="10080812" cy="5613880"/>
          </a:xfrm>
          <a:prstGeom prst="rect">
            <a:avLst/>
          </a:prstGeom>
        </p:spPr>
        <p:txBody>
          <a:bodyPr vert="horz" lIns="91440" tIns="45720" rIns="91440" bIns="45720" rtlCol="0" anchor="t">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800" dirty="0"/>
          </a:p>
          <a:p>
            <a:pPr marL="685800" lvl="1" indent="-228600">
              <a:spcBef>
                <a:spcPts val="1000"/>
              </a:spcBef>
              <a:buFont typeface="Arial" panose="020B0604020202020204" pitchFamily="34" charset="0"/>
              <a:buChar char="•"/>
            </a:pPr>
            <a:r>
              <a:rPr lang="en-US" sz="2800" dirty="0">
                <a:latin typeface="+mj-lt"/>
              </a:rPr>
              <a:t>The City applied on March 12, 2021. </a:t>
            </a:r>
          </a:p>
          <a:p>
            <a:pPr marL="685800" lvl="1" indent="-228600">
              <a:spcBef>
                <a:spcPts val="1000"/>
              </a:spcBef>
              <a:buFont typeface="Arial" panose="020B0604020202020204" pitchFamily="34" charset="0"/>
              <a:buChar char="•"/>
            </a:pPr>
            <a:r>
              <a:rPr lang="en-US" sz="2800" dirty="0">
                <a:latin typeface="+mj-lt"/>
              </a:rPr>
              <a:t>We expect to receive results by the end of the year.</a:t>
            </a:r>
          </a:p>
          <a:p>
            <a:pPr marL="685800" lvl="1" indent="-228600" algn="just">
              <a:spcBef>
                <a:spcPts val="1000"/>
              </a:spcBef>
              <a:buFont typeface="Arial" panose="020B0604020202020204" pitchFamily="34" charset="0"/>
              <a:buChar char="•"/>
            </a:pPr>
            <a:r>
              <a:rPr lang="en-US" sz="2800" dirty="0">
                <a:latin typeface="+mj-lt"/>
              </a:rPr>
              <a:t>In preparation for the Prop 68 grant results, </a:t>
            </a:r>
            <a:r>
              <a:rPr lang="en-US" sz="2800" dirty="0" err="1">
                <a:latin typeface="+mj-lt"/>
              </a:rPr>
              <a:t>ARPA</a:t>
            </a:r>
            <a:r>
              <a:rPr lang="en-US" sz="2800" dirty="0">
                <a:latin typeface="+mj-lt"/>
              </a:rPr>
              <a:t> funded projects,  infrastructure bill,  other federal and state funding sources, and any other planning efforts, and as necessary to deliver the CIP, staff is proposing to enter into an on-call agreement to provide as-needed professional services with:</a:t>
            </a:r>
          </a:p>
          <a:p>
            <a:pPr marL="685800" lvl="1" indent="-228600">
              <a:spcBef>
                <a:spcPts val="1000"/>
              </a:spcBef>
              <a:buFont typeface="Arial" panose="020B0604020202020204" pitchFamily="34" charset="0"/>
              <a:buChar char="•"/>
            </a:pPr>
            <a:endParaRPr lang="en-US" sz="2800" dirty="0">
              <a:highlight>
                <a:srgbClr val="FFFF00"/>
              </a:highlight>
              <a:latin typeface="+mj-lt"/>
            </a:endParaRPr>
          </a:p>
          <a:p>
            <a:pPr lvl="2">
              <a:spcBef>
                <a:spcPts val="1000"/>
              </a:spcBef>
            </a:pPr>
            <a:r>
              <a:rPr lang="en-US" sz="2800" dirty="0" smtClean="0">
                <a:latin typeface="+mj-lt"/>
              </a:rPr>
              <a:t>-  </a:t>
            </a:r>
            <a:r>
              <a:rPr lang="en-US" sz="2800" dirty="0">
                <a:latin typeface="+mj-lt"/>
              </a:rPr>
              <a:t>Schmidt Design Group, Inc. </a:t>
            </a:r>
          </a:p>
          <a:p>
            <a:pPr lvl="2">
              <a:spcBef>
                <a:spcPts val="1000"/>
              </a:spcBef>
            </a:pPr>
            <a:r>
              <a:rPr lang="en-US" sz="2800" dirty="0" smtClean="0">
                <a:latin typeface="+mj-lt"/>
              </a:rPr>
              <a:t>-  </a:t>
            </a:r>
            <a:r>
              <a:rPr lang="en-US" sz="2800" dirty="0" smtClean="0">
                <a:latin typeface="+mj-lt"/>
              </a:rPr>
              <a:t>Neri </a:t>
            </a:r>
            <a:r>
              <a:rPr lang="en-US" sz="2800" dirty="0">
                <a:latin typeface="+mj-lt"/>
              </a:rPr>
              <a:t>Landscape Architecture</a:t>
            </a:r>
          </a:p>
          <a:p>
            <a:pPr marL="1143000" lvl="2" indent="-228600">
              <a:spcBef>
                <a:spcPts val="1000"/>
              </a:spcBef>
              <a:buFont typeface="Arial" panose="020B0604020202020204" pitchFamily="34" charset="0"/>
              <a:buChar char="•"/>
            </a:pPr>
            <a:endParaRPr lang="en-US" sz="2800" dirty="0">
              <a:latin typeface="+mj-lt"/>
            </a:endParaRPr>
          </a:p>
          <a:p>
            <a:pPr lvl="2">
              <a:spcBef>
                <a:spcPts val="1000"/>
              </a:spcBef>
            </a:pPr>
            <a:endParaRPr lang="en-US" sz="2800" dirty="0">
              <a:latin typeface="+mj-lt"/>
            </a:endParaRPr>
          </a:p>
        </p:txBody>
      </p:sp>
    </p:spTree>
    <p:extLst>
      <p:ext uri="{BB962C8B-B14F-4D97-AF65-F5344CB8AC3E}">
        <p14:creationId xmlns:p14="http://schemas.microsoft.com/office/powerpoint/2010/main" val="742775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14</a:t>
            </a:fld>
            <a:endParaRPr lang="en-US" dirty="0">
              <a:solidFill>
                <a:srgbClr val="000000"/>
              </a:solidFill>
            </a:endParaRPr>
          </a:p>
        </p:txBody>
      </p:sp>
      <p:sp>
        <p:nvSpPr>
          <p:cNvPr id="10" name="Title 1"/>
          <p:cNvSpPr txBox="1">
            <a:spLocks/>
          </p:cNvSpPr>
          <p:nvPr/>
        </p:nvSpPr>
        <p:spPr>
          <a:xfrm>
            <a:off x="1524000" y="2305941"/>
            <a:ext cx="9144000" cy="2387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Questions?</a:t>
            </a:r>
          </a:p>
        </p:txBody>
      </p:sp>
      <p:sp>
        <p:nvSpPr>
          <p:cNvPr id="13" name="Title 1"/>
          <p:cNvSpPr txBox="1">
            <a:spLocks/>
          </p:cNvSpPr>
          <p:nvPr/>
        </p:nvSpPr>
        <p:spPr>
          <a:xfrm>
            <a:off x="2209800" y="352035"/>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CIP Update</a:t>
            </a:r>
          </a:p>
        </p:txBody>
      </p:sp>
      <p:sp>
        <p:nvSpPr>
          <p:cNvPr id="9" name="TextBox 8">
            <a:extLst>
              <a:ext uri="{FF2B5EF4-FFF2-40B4-BE49-F238E27FC236}">
                <a16:creationId xmlns:a16="http://schemas.microsoft.com/office/drawing/2014/main" xmlns="" id="{362C4E2B-6035-43DA-A7FC-7CD91D5BA683}"/>
              </a:ext>
            </a:extLst>
          </p:cNvPr>
          <p:cNvSpPr txBox="1"/>
          <p:nvPr/>
        </p:nvSpPr>
        <p:spPr>
          <a:xfrm>
            <a:off x="2209800" y="5277205"/>
            <a:ext cx="7763435" cy="646331"/>
          </a:xfrm>
          <a:prstGeom prst="rect">
            <a:avLst/>
          </a:prstGeom>
          <a:noFill/>
        </p:spPr>
        <p:txBody>
          <a:bodyPr wrap="square">
            <a:spAutoFit/>
          </a:bodyPr>
          <a:lstStyle/>
          <a:p>
            <a:pPr lvl="1"/>
            <a:r>
              <a:rPr lang="en-US" sz="1800" dirty="0">
                <a:latin typeface="+mj-lt"/>
              </a:rPr>
              <a:t>For CIP Updates:</a:t>
            </a:r>
          </a:p>
          <a:p>
            <a:pPr lvl="1"/>
            <a:r>
              <a:rPr lang="en-US" sz="1800" dirty="0">
                <a:hlinkClick r:id="rId4"/>
              </a:rPr>
              <a:t>https://www.nationalcityca.gov/government/engineering-public-works</a:t>
            </a:r>
            <a:r>
              <a:rPr lang="en-US" sz="1800" dirty="0"/>
              <a:t> </a:t>
            </a:r>
          </a:p>
        </p:txBody>
      </p:sp>
    </p:spTree>
    <p:extLst>
      <p:ext uri="{BB962C8B-B14F-4D97-AF65-F5344CB8AC3E}">
        <p14:creationId xmlns:p14="http://schemas.microsoft.com/office/powerpoint/2010/main" val="2149291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2</a:t>
            </a:fld>
            <a:endParaRPr lang="en-US" dirty="0">
              <a:solidFill>
                <a:srgbClr val="000000"/>
              </a:solidFill>
            </a:endParaRPr>
          </a:p>
        </p:txBody>
      </p:sp>
      <p:sp>
        <p:nvSpPr>
          <p:cNvPr id="13" name="Title 1"/>
          <p:cNvSpPr txBox="1">
            <a:spLocks/>
          </p:cNvSpPr>
          <p:nvPr/>
        </p:nvSpPr>
        <p:spPr>
          <a:xfrm>
            <a:off x="2209800" y="331398"/>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2800" dirty="0"/>
          </a:p>
        </p:txBody>
      </p:sp>
      <p:sp>
        <p:nvSpPr>
          <p:cNvPr id="9" name="Text Placeholder 2">
            <a:extLst>
              <a:ext uri="{FF2B5EF4-FFF2-40B4-BE49-F238E27FC236}">
                <a16:creationId xmlns:a16="http://schemas.microsoft.com/office/drawing/2014/main" xmlns="" id="{EB4448B7-2B9C-45A5-871D-EDD37E8C1B6D}"/>
              </a:ext>
            </a:extLst>
          </p:cNvPr>
          <p:cNvSpPr>
            <a:spLocks noGrp="1"/>
          </p:cNvSpPr>
          <p:nvPr>
            <p:ph type="body" sz="half" idx="1"/>
          </p:nvPr>
        </p:nvSpPr>
        <p:spPr>
          <a:xfrm>
            <a:off x="1524000" y="2088905"/>
            <a:ext cx="8211671" cy="3002912"/>
          </a:xfrm>
        </p:spPr>
        <p:txBody>
          <a:bodyPr>
            <a:normAutofit fontScale="92500" lnSpcReduction="10000"/>
          </a:bodyPr>
          <a:lstStyle/>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FY 21 Completed CIP Projects</a:t>
            </a:r>
            <a:endParaRPr lang="en-US" dirty="0"/>
          </a:p>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Projected 5 Year CIP By the numbers</a:t>
            </a:r>
          </a:p>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Adopted FY 22 CIP By the Numbers</a:t>
            </a:r>
          </a:p>
          <a:p>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Hard Costs Vs. Soft Costs </a:t>
            </a:r>
          </a:p>
          <a:p>
            <a:r>
              <a:rPr lang="en-US" sz="3200" dirty="0">
                <a:solidFill>
                  <a:prstClr val="black"/>
                </a:solidFill>
                <a:latin typeface="Calibri" panose="020F0502020204030204"/>
              </a:rPr>
              <a:t>Consultants</a:t>
            </a:r>
          </a:p>
          <a:p>
            <a:r>
              <a:rPr lang="en-US" sz="3200" dirty="0">
                <a:solidFill>
                  <a:prstClr val="black"/>
                </a:solidFill>
                <a:latin typeface="Calibri" panose="020F0502020204030204"/>
              </a:rPr>
              <a:t>Questions</a:t>
            </a:r>
          </a:p>
          <a:p>
            <a:endParaRPr lang="en-US" sz="3200" dirty="0">
              <a:solidFill>
                <a:prstClr val="black"/>
              </a:solidFill>
              <a:latin typeface="Calibri" panose="020F0502020204030204"/>
            </a:endParaRPr>
          </a:p>
          <a:p>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s-MX" dirty="0"/>
          </a:p>
        </p:txBody>
      </p:sp>
      <p:sp>
        <p:nvSpPr>
          <p:cNvPr id="14" name="TextBox 13">
            <a:extLst>
              <a:ext uri="{FF2B5EF4-FFF2-40B4-BE49-F238E27FC236}">
                <a16:creationId xmlns:a16="http://schemas.microsoft.com/office/drawing/2014/main" xmlns="" id="{3EF2782A-9410-4709-B516-523741676D1D}"/>
              </a:ext>
            </a:extLst>
          </p:cNvPr>
          <p:cNvSpPr txBox="1"/>
          <p:nvPr/>
        </p:nvSpPr>
        <p:spPr>
          <a:xfrm>
            <a:off x="5132294" y="331398"/>
            <a:ext cx="3299012" cy="707886"/>
          </a:xfrm>
          <a:prstGeom prst="rect">
            <a:avLst/>
          </a:prstGeom>
          <a:noFill/>
        </p:spPr>
        <p:txBody>
          <a:bodyPr wrap="square">
            <a:spAutoFit/>
          </a:bodyPr>
          <a:lstStyle/>
          <a:p>
            <a:r>
              <a:rPr lang="en-US" sz="4000" dirty="0"/>
              <a:t>CIP Update</a:t>
            </a:r>
            <a:endParaRPr lang="es-MX" sz="4000" dirty="0"/>
          </a:p>
        </p:txBody>
      </p:sp>
    </p:spTree>
    <p:extLst>
      <p:ext uri="{BB962C8B-B14F-4D97-AF65-F5344CB8AC3E}">
        <p14:creationId xmlns:p14="http://schemas.microsoft.com/office/powerpoint/2010/main" val="1303607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3</a:t>
            </a:fld>
            <a:endParaRPr lang="en-US" dirty="0">
              <a:solidFill>
                <a:srgbClr val="000000"/>
              </a:solidFill>
            </a:endParaRPr>
          </a:p>
        </p:txBody>
      </p:sp>
      <p:sp>
        <p:nvSpPr>
          <p:cNvPr id="13" name="Title 1"/>
          <p:cNvSpPr txBox="1">
            <a:spLocks/>
          </p:cNvSpPr>
          <p:nvPr/>
        </p:nvSpPr>
        <p:spPr>
          <a:xfrm>
            <a:off x="659674" y="299136"/>
            <a:ext cx="9881326"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            FY 21 Completed CIP Projects </a:t>
            </a:r>
          </a:p>
        </p:txBody>
      </p:sp>
      <p:sp>
        <p:nvSpPr>
          <p:cNvPr id="3" name="TextBox 2"/>
          <p:cNvSpPr txBox="1"/>
          <p:nvPr/>
        </p:nvSpPr>
        <p:spPr>
          <a:xfrm>
            <a:off x="1496925" y="1719585"/>
            <a:ext cx="3489158" cy="2170787"/>
          </a:xfrm>
          <a:prstGeom prst="rect">
            <a:avLst/>
          </a:prstGeom>
          <a:noFill/>
        </p:spPr>
        <p:txBody>
          <a:bodyPr wrap="square" rtlCol="0">
            <a:spAutoFit/>
          </a:bodyPr>
          <a:lstStyle/>
          <a:p>
            <a:endParaRPr lang="en-US" dirty="0"/>
          </a:p>
        </p:txBody>
      </p:sp>
      <p:sp>
        <p:nvSpPr>
          <p:cNvPr id="5" name="Text Placeholder 4"/>
          <p:cNvSpPr>
            <a:spLocks noGrp="1"/>
          </p:cNvSpPr>
          <p:nvPr>
            <p:ph type="body" sz="half" idx="1"/>
          </p:nvPr>
        </p:nvSpPr>
        <p:spPr>
          <a:xfrm>
            <a:off x="573506" y="1612232"/>
            <a:ext cx="10972800" cy="5402437"/>
          </a:xfrm>
        </p:spPr>
        <p:txBody>
          <a:bodyPr>
            <a:noAutofit/>
          </a:bodyPr>
          <a:lstStyle/>
          <a:p>
            <a:pPr marL="0" indent="0" algn="ctr">
              <a:buNone/>
            </a:pPr>
            <a:r>
              <a:rPr lang="en-US" sz="3000" b="1" dirty="0">
                <a:latin typeface="+mj-lt"/>
              </a:rPr>
              <a:t>10 Projects - $16 Million</a:t>
            </a:r>
          </a:p>
          <a:p>
            <a:pPr marL="571500" indent="-571500"/>
            <a:endParaRPr lang="en-US" sz="3200" dirty="0"/>
          </a:p>
        </p:txBody>
      </p:sp>
      <p:sp>
        <p:nvSpPr>
          <p:cNvPr id="14" name="Title 1"/>
          <p:cNvSpPr txBox="1">
            <a:spLocks/>
          </p:cNvSpPr>
          <p:nvPr/>
        </p:nvSpPr>
        <p:spPr>
          <a:xfrm>
            <a:off x="1524000" y="1464346"/>
            <a:ext cx="9144000" cy="84603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 </a:t>
            </a:r>
          </a:p>
        </p:txBody>
      </p:sp>
      <p:pic>
        <p:nvPicPr>
          <p:cNvPr id="10" name="Picture 9"/>
          <p:cNvPicPr>
            <a:picLocks noChangeAspect="1"/>
          </p:cNvPicPr>
          <p:nvPr/>
        </p:nvPicPr>
        <p:blipFill>
          <a:blip r:embed="rId4"/>
          <a:stretch>
            <a:fillRect/>
          </a:stretch>
        </p:blipFill>
        <p:spPr>
          <a:xfrm>
            <a:off x="1492220" y="2485067"/>
            <a:ext cx="9207560" cy="3402051"/>
          </a:xfrm>
          <a:prstGeom prst="rect">
            <a:avLst/>
          </a:prstGeom>
        </p:spPr>
      </p:pic>
    </p:spTree>
    <p:extLst>
      <p:ext uri="{BB962C8B-B14F-4D97-AF65-F5344CB8AC3E}">
        <p14:creationId xmlns:p14="http://schemas.microsoft.com/office/powerpoint/2010/main" val="4587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4</a:t>
            </a:fld>
            <a:endParaRPr lang="en-US" dirty="0">
              <a:solidFill>
                <a:srgbClr val="000000"/>
              </a:solidFill>
            </a:endParaRPr>
          </a:p>
        </p:txBody>
      </p:sp>
      <p:sp>
        <p:nvSpPr>
          <p:cNvPr id="13" name="Title 1"/>
          <p:cNvSpPr txBox="1">
            <a:spLocks/>
          </p:cNvSpPr>
          <p:nvPr/>
        </p:nvSpPr>
        <p:spPr>
          <a:xfrm>
            <a:off x="659674" y="299136"/>
            <a:ext cx="9881326"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               Projected 5 Year CIP By the numbers</a:t>
            </a:r>
          </a:p>
        </p:txBody>
      </p:sp>
      <p:sp>
        <p:nvSpPr>
          <p:cNvPr id="9" name="Title 1"/>
          <p:cNvSpPr txBox="1">
            <a:spLocks/>
          </p:cNvSpPr>
          <p:nvPr/>
        </p:nvSpPr>
        <p:spPr>
          <a:xfrm>
            <a:off x="1524000" y="0"/>
            <a:ext cx="9144000" cy="63357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lvl="1" indent="-457200">
              <a:buFont typeface="Arial" panose="020B0604020202020204" pitchFamily="34" charset="0"/>
              <a:buChar char="•"/>
            </a:pPr>
            <a:endParaRPr lang="en-US" sz="2800" dirty="0"/>
          </a:p>
          <a:p>
            <a:pPr marL="571500" indent="-571500">
              <a:buFont typeface="Arial" panose="020B0604020202020204" pitchFamily="34" charset="0"/>
              <a:buChar char="•"/>
            </a:pPr>
            <a:endParaRPr lang="en-US" dirty="0"/>
          </a:p>
          <a:p>
            <a:pPr algn="ctr"/>
            <a:endParaRPr lang="en-US" dirty="0"/>
          </a:p>
        </p:txBody>
      </p:sp>
      <p:sp>
        <p:nvSpPr>
          <p:cNvPr id="3" name="TextBox 2"/>
          <p:cNvSpPr txBox="1"/>
          <p:nvPr/>
        </p:nvSpPr>
        <p:spPr>
          <a:xfrm>
            <a:off x="1496925" y="1719585"/>
            <a:ext cx="3489158" cy="2170787"/>
          </a:xfrm>
          <a:prstGeom prst="rect">
            <a:avLst/>
          </a:prstGeom>
          <a:noFill/>
        </p:spPr>
        <p:txBody>
          <a:bodyPr wrap="square" rtlCol="0">
            <a:spAutoFit/>
          </a:bodyPr>
          <a:lstStyle/>
          <a:p>
            <a:endParaRPr lang="en-US" dirty="0"/>
          </a:p>
        </p:txBody>
      </p:sp>
      <p:sp>
        <p:nvSpPr>
          <p:cNvPr id="5" name="Text Placeholder 4"/>
          <p:cNvSpPr>
            <a:spLocks noGrp="1"/>
          </p:cNvSpPr>
          <p:nvPr>
            <p:ph type="body" sz="half" idx="1"/>
          </p:nvPr>
        </p:nvSpPr>
        <p:spPr>
          <a:xfrm>
            <a:off x="573506" y="1612232"/>
            <a:ext cx="10972800" cy="4211052"/>
          </a:xfrm>
        </p:spPr>
        <p:txBody>
          <a:bodyPr>
            <a:noAutofit/>
          </a:bodyPr>
          <a:lstStyle/>
          <a:p>
            <a:pPr marL="0" indent="0" algn="ctr">
              <a:buNone/>
            </a:pPr>
            <a:r>
              <a:rPr lang="en-US" sz="3000" b="1" dirty="0"/>
              <a:t> </a:t>
            </a:r>
            <a:r>
              <a:rPr lang="en-US" sz="3000" b="1" dirty="0">
                <a:latin typeface="+mj-lt"/>
              </a:rPr>
              <a:t>56 Projects - $73 Million</a:t>
            </a:r>
          </a:p>
          <a:p>
            <a:pPr marL="571500" indent="-571500"/>
            <a:r>
              <a:rPr lang="en-US" dirty="0">
                <a:latin typeface="+mj-lt"/>
              </a:rPr>
              <a:t>$ 35 Million Grants</a:t>
            </a:r>
          </a:p>
          <a:p>
            <a:pPr marL="571500" indent="-571500"/>
            <a:r>
              <a:rPr lang="en-US" dirty="0">
                <a:latin typeface="+mj-lt"/>
              </a:rPr>
              <a:t>$  4 Million Local Match</a:t>
            </a:r>
          </a:p>
          <a:p>
            <a:pPr marL="571500" indent="-571500"/>
            <a:r>
              <a:rPr lang="en-US" dirty="0">
                <a:latin typeface="+mj-lt"/>
              </a:rPr>
              <a:t>$  6 Million Sewer Funds</a:t>
            </a:r>
          </a:p>
          <a:p>
            <a:pPr marL="571500" indent="-571500"/>
            <a:r>
              <a:rPr lang="en-US" dirty="0">
                <a:latin typeface="+mj-lt"/>
              </a:rPr>
              <a:t>$  4 Million SB1</a:t>
            </a:r>
          </a:p>
          <a:p>
            <a:pPr marL="571500" indent="-571500"/>
            <a:r>
              <a:rPr lang="en-US" dirty="0">
                <a:latin typeface="+mj-lt"/>
              </a:rPr>
              <a:t>$  5 Million </a:t>
            </a:r>
            <a:r>
              <a:rPr lang="en-US" dirty="0" err="1">
                <a:latin typeface="+mj-lt"/>
              </a:rPr>
              <a:t>TransNet</a:t>
            </a:r>
            <a:endParaRPr lang="en-US" dirty="0">
              <a:latin typeface="+mj-lt"/>
            </a:endParaRPr>
          </a:p>
          <a:p>
            <a:pPr marL="571500" indent="-571500"/>
            <a:r>
              <a:rPr lang="en-US" dirty="0">
                <a:latin typeface="+mj-lt"/>
              </a:rPr>
              <a:t>$  5 Million TDIF – Projected balance in year 5 </a:t>
            </a:r>
          </a:p>
          <a:p>
            <a:pPr marL="571500" indent="-571500"/>
            <a:r>
              <a:rPr lang="en-US" dirty="0">
                <a:latin typeface="+mj-lt"/>
              </a:rPr>
              <a:t>$ 14 Million Facilities Maintenance Reserve/DIF/Grants/Other</a:t>
            </a:r>
          </a:p>
          <a:p>
            <a:pPr marL="571500" indent="-571500"/>
            <a:r>
              <a:rPr lang="en-US" dirty="0">
                <a:latin typeface="+mj-lt"/>
              </a:rPr>
              <a:t>20 Funding sources</a:t>
            </a:r>
          </a:p>
          <a:p>
            <a:pPr marL="571500" indent="-571500"/>
            <a:endParaRPr lang="en-US" dirty="0"/>
          </a:p>
        </p:txBody>
      </p:sp>
      <p:sp>
        <p:nvSpPr>
          <p:cNvPr id="14" name="Title 1"/>
          <p:cNvSpPr txBox="1">
            <a:spLocks/>
          </p:cNvSpPr>
          <p:nvPr/>
        </p:nvSpPr>
        <p:spPr>
          <a:xfrm>
            <a:off x="1524000" y="1464346"/>
            <a:ext cx="9144000" cy="8460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a:t>
            </a:r>
            <a:endParaRPr lang="en-US" sz="4100" dirty="0"/>
          </a:p>
        </p:txBody>
      </p:sp>
    </p:spTree>
    <p:extLst>
      <p:ext uri="{BB962C8B-B14F-4D97-AF65-F5344CB8AC3E}">
        <p14:creationId xmlns:p14="http://schemas.microsoft.com/office/powerpoint/2010/main" val="629708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5</a:t>
            </a:fld>
            <a:endParaRPr lang="en-US" dirty="0">
              <a:solidFill>
                <a:srgbClr val="000000"/>
              </a:solidFill>
            </a:endParaRPr>
          </a:p>
        </p:txBody>
      </p:sp>
      <p:sp>
        <p:nvSpPr>
          <p:cNvPr id="13" name="Title 1"/>
          <p:cNvSpPr txBox="1">
            <a:spLocks/>
          </p:cNvSpPr>
          <p:nvPr/>
        </p:nvSpPr>
        <p:spPr>
          <a:xfrm>
            <a:off x="659674" y="299136"/>
            <a:ext cx="9881326"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            Adopted FY 22 CIP By the Numbers</a:t>
            </a:r>
          </a:p>
        </p:txBody>
      </p:sp>
      <p:sp>
        <p:nvSpPr>
          <p:cNvPr id="9" name="Title 1"/>
          <p:cNvSpPr txBox="1">
            <a:spLocks/>
          </p:cNvSpPr>
          <p:nvPr/>
        </p:nvSpPr>
        <p:spPr>
          <a:xfrm>
            <a:off x="1524000" y="0"/>
            <a:ext cx="9144000" cy="63357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lvl="1" indent="-457200">
              <a:buFont typeface="Arial" panose="020B0604020202020204" pitchFamily="34" charset="0"/>
              <a:buChar char="•"/>
            </a:pPr>
            <a:endParaRPr lang="en-US" sz="2800" dirty="0"/>
          </a:p>
          <a:p>
            <a:pPr marL="571500" indent="-571500">
              <a:buFont typeface="Arial" panose="020B0604020202020204" pitchFamily="34" charset="0"/>
              <a:buChar char="•"/>
            </a:pPr>
            <a:endParaRPr lang="en-US" dirty="0"/>
          </a:p>
          <a:p>
            <a:pPr algn="ctr"/>
            <a:endParaRPr lang="en-US" dirty="0"/>
          </a:p>
        </p:txBody>
      </p:sp>
      <p:sp>
        <p:nvSpPr>
          <p:cNvPr id="3" name="TextBox 2"/>
          <p:cNvSpPr txBox="1"/>
          <p:nvPr/>
        </p:nvSpPr>
        <p:spPr>
          <a:xfrm>
            <a:off x="1496925" y="1719585"/>
            <a:ext cx="3489158" cy="2170787"/>
          </a:xfrm>
          <a:prstGeom prst="rect">
            <a:avLst/>
          </a:prstGeom>
          <a:noFill/>
        </p:spPr>
        <p:txBody>
          <a:bodyPr wrap="square" rtlCol="0">
            <a:spAutoFit/>
          </a:bodyPr>
          <a:lstStyle/>
          <a:p>
            <a:endParaRPr lang="en-US" dirty="0"/>
          </a:p>
        </p:txBody>
      </p:sp>
      <p:sp>
        <p:nvSpPr>
          <p:cNvPr id="5" name="Text Placeholder 4"/>
          <p:cNvSpPr>
            <a:spLocks noGrp="1"/>
          </p:cNvSpPr>
          <p:nvPr>
            <p:ph type="body" sz="half" idx="1"/>
          </p:nvPr>
        </p:nvSpPr>
        <p:spPr>
          <a:xfrm>
            <a:off x="573506" y="1612232"/>
            <a:ext cx="10972800" cy="5402437"/>
          </a:xfrm>
        </p:spPr>
        <p:txBody>
          <a:bodyPr>
            <a:noAutofit/>
          </a:bodyPr>
          <a:lstStyle/>
          <a:p>
            <a:pPr marL="0" indent="0" algn="ctr">
              <a:buNone/>
            </a:pPr>
            <a:r>
              <a:rPr lang="en-US" sz="3000" b="1" dirty="0">
                <a:latin typeface="+mj-lt"/>
              </a:rPr>
              <a:t>25 Projects - $20.9 Million</a:t>
            </a:r>
          </a:p>
          <a:p>
            <a:pPr marL="571500" indent="-571500"/>
            <a:r>
              <a:rPr lang="en-US" dirty="0">
                <a:latin typeface="+mj-lt"/>
              </a:rPr>
              <a:t>$  9.3 Million Grants</a:t>
            </a:r>
          </a:p>
          <a:p>
            <a:pPr marL="571500" indent="-571500"/>
            <a:r>
              <a:rPr lang="en-US" dirty="0">
                <a:latin typeface="+mj-lt"/>
              </a:rPr>
              <a:t>$  0.8 Million Local Match</a:t>
            </a:r>
          </a:p>
          <a:p>
            <a:pPr marL="571500" indent="-571500"/>
            <a:r>
              <a:rPr lang="en-US" dirty="0">
                <a:latin typeface="+mj-lt"/>
              </a:rPr>
              <a:t>$  2 Million Sewer Funds</a:t>
            </a:r>
          </a:p>
          <a:p>
            <a:pPr marL="571500" indent="-571500"/>
            <a:r>
              <a:rPr lang="en-US" dirty="0">
                <a:latin typeface="+mj-lt"/>
              </a:rPr>
              <a:t>$  1.2 Million SB1</a:t>
            </a:r>
          </a:p>
          <a:p>
            <a:pPr marL="571500" indent="-571500"/>
            <a:r>
              <a:rPr lang="en-US" dirty="0">
                <a:latin typeface="+mj-lt"/>
              </a:rPr>
              <a:t>$  1.5 Million </a:t>
            </a:r>
            <a:r>
              <a:rPr lang="en-US" dirty="0" err="1">
                <a:latin typeface="+mj-lt"/>
              </a:rPr>
              <a:t>TransNet</a:t>
            </a:r>
            <a:endParaRPr lang="en-US" dirty="0">
              <a:latin typeface="+mj-lt"/>
            </a:endParaRPr>
          </a:p>
          <a:p>
            <a:pPr marL="571500" indent="-571500"/>
            <a:r>
              <a:rPr lang="en-US" dirty="0">
                <a:latin typeface="+mj-lt"/>
              </a:rPr>
              <a:t>$  2.6 Million Facilities Maintenance Reserve/DIF</a:t>
            </a:r>
          </a:p>
          <a:p>
            <a:pPr marL="571500" indent="-571500"/>
            <a:r>
              <a:rPr lang="en-US" dirty="0">
                <a:latin typeface="+mj-lt"/>
              </a:rPr>
              <a:t>$  2.5 Million Other </a:t>
            </a:r>
          </a:p>
          <a:p>
            <a:pPr marL="571500" indent="-571500"/>
            <a:r>
              <a:rPr lang="en-US" dirty="0">
                <a:latin typeface="+mj-lt"/>
              </a:rPr>
              <a:t>9 Funding sources</a:t>
            </a:r>
          </a:p>
          <a:p>
            <a:pPr marL="571500" indent="-571500"/>
            <a:endParaRPr lang="en-US" sz="3200" dirty="0"/>
          </a:p>
        </p:txBody>
      </p:sp>
      <p:sp>
        <p:nvSpPr>
          <p:cNvPr id="14" name="Title 1"/>
          <p:cNvSpPr txBox="1">
            <a:spLocks/>
          </p:cNvSpPr>
          <p:nvPr/>
        </p:nvSpPr>
        <p:spPr>
          <a:xfrm>
            <a:off x="1524000" y="1464346"/>
            <a:ext cx="9144000" cy="84603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 </a:t>
            </a:r>
          </a:p>
        </p:txBody>
      </p:sp>
    </p:spTree>
    <p:extLst>
      <p:ext uri="{BB962C8B-B14F-4D97-AF65-F5344CB8AC3E}">
        <p14:creationId xmlns:p14="http://schemas.microsoft.com/office/powerpoint/2010/main" val="1573226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6</a:t>
            </a:fld>
            <a:endParaRPr lang="en-US" dirty="0">
              <a:solidFill>
                <a:srgbClr val="000000"/>
              </a:solidFill>
            </a:endParaRPr>
          </a:p>
        </p:txBody>
      </p:sp>
      <p:sp>
        <p:nvSpPr>
          <p:cNvPr id="13" name="Title 1"/>
          <p:cNvSpPr txBox="1">
            <a:spLocks/>
          </p:cNvSpPr>
          <p:nvPr/>
        </p:nvSpPr>
        <p:spPr>
          <a:xfrm>
            <a:off x="659674" y="299136"/>
            <a:ext cx="9881326"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t>                          FY 22 Capital </a:t>
            </a:r>
            <a:r>
              <a:rPr lang="en-US" sz="3200" dirty="0"/>
              <a:t>Improvement Program </a:t>
            </a:r>
          </a:p>
        </p:txBody>
      </p:sp>
      <p:sp>
        <p:nvSpPr>
          <p:cNvPr id="9" name="Title 1"/>
          <p:cNvSpPr txBox="1">
            <a:spLocks/>
          </p:cNvSpPr>
          <p:nvPr/>
        </p:nvSpPr>
        <p:spPr>
          <a:xfrm>
            <a:off x="1524000" y="0"/>
            <a:ext cx="9144000" cy="63357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914400" lvl="1" indent="-457200">
              <a:buFont typeface="Arial" panose="020B0604020202020204" pitchFamily="34" charset="0"/>
              <a:buChar char="•"/>
            </a:pPr>
            <a:endParaRPr lang="en-US" sz="2800" dirty="0" smtClean="0"/>
          </a:p>
          <a:p>
            <a:pPr marL="571500" indent="-571500">
              <a:buFont typeface="Arial" panose="020B0604020202020204" pitchFamily="34" charset="0"/>
              <a:buChar char="•"/>
            </a:pPr>
            <a:endParaRPr lang="en-US" dirty="0" smtClean="0"/>
          </a:p>
          <a:p>
            <a:pPr algn="ctr"/>
            <a:endParaRPr lang="en-US" dirty="0" smtClean="0"/>
          </a:p>
        </p:txBody>
      </p:sp>
      <p:sp>
        <p:nvSpPr>
          <p:cNvPr id="3" name="TextBox 2"/>
          <p:cNvSpPr txBox="1"/>
          <p:nvPr/>
        </p:nvSpPr>
        <p:spPr>
          <a:xfrm>
            <a:off x="1496925" y="1719585"/>
            <a:ext cx="3489158" cy="2170787"/>
          </a:xfrm>
          <a:prstGeom prst="rect">
            <a:avLst/>
          </a:prstGeom>
          <a:noFill/>
        </p:spPr>
        <p:txBody>
          <a:bodyPr wrap="square" rtlCol="0">
            <a:spAutoFit/>
          </a:bodyPr>
          <a:lstStyle/>
          <a:p>
            <a:endParaRPr lang="en-US" dirty="0"/>
          </a:p>
        </p:txBody>
      </p:sp>
      <p:sp>
        <p:nvSpPr>
          <p:cNvPr id="12" name="Text Placeholder 4"/>
          <p:cNvSpPr txBox="1">
            <a:spLocks/>
          </p:cNvSpPr>
          <p:nvPr/>
        </p:nvSpPr>
        <p:spPr>
          <a:xfrm>
            <a:off x="505326" y="1455563"/>
            <a:ext cx="10668400" cy="54024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0" indent="-571500"/>
            <a:endParaRPr lang="en-US" sz="2400" dirty="0">
              <a:latin typeface="+mj-lt"/>
            </a:endParaRPr>
          </a:p>
        </p:txBody>
      </p:sp>
      <p:pic>
        <p:nvPicPr>
          <p:cNvPr id="4" name="Picture 3"/>
          <p:cNvPicPr>
            <a:picLocks noChangeAspect="1"/>
          </p:cNvPicPr>
          <p:nvPr/>
        </p:nvPicPr>
        <p:blipFill>
          <a:blip r:embed="rId4"/>
          <a:stretch>
            <a:fillRect/>
          </a:stretch>
        </p:blipFill>
        <p:spPr>
          <a:xfrm>
            <a:off x="211778" y="1876059"/>
            <a:ext cx="5733401" cy="4136408"/>
          </a:xfrm>
          <a:prstGeom prst="rect">
            <a:avLst/>
          </a:prstGeom>
        </p:spPr>
      </p:pic>
      <p:pic>
        <p:nvPicPr>
          <p:cNvPr id="5" name="Picture 4"/>
          <p:cNvPicPr>
            <a:picLocks noChangeAspect="1"/>
          </p:cNvPicPr>
          <p:nvPr/>
        </p:nvPicPr>
        <p:blipFill>
          <a:blip r:embed="rId5"/>
          <a:stretch>
            <a:fillRect/>
          </a:stretch>
        </p:blipFill>
        <p:spPr>
          <a:xfrm>
            <a:off x="6238727" y="1876059"/>
            <a:ext cx="5733401" cy="4136408"/>
          </a:xfrm>
          <a:prstGeom prst="rect">
            <a:avLst/>
          </a:prstGeom>
        </p:spPr>
      </p:pic>
    </p:spTree>
    <p:extLst>
      <p:ext uri="{BB962C8B-B14F-4D97-AF65-F5344CB8AC3E}">
        <p14:creationId xmlns:p14="http://schemas.microsoft.com/office/powerpoint/2010/main" val="266208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7</a:t>
            </a:fld>
            <a:endParaRPr lang="en-US" dirty="0">
              <a:solidFill>
                <a:srgbClr val="000000"/>
              </a:solidFill>
            </a:endParaRPr>
          </a:p>
        </p:txBody>
      </p:sp>
      <p:sp>
        <p:nvSpPr>
          <p:cNvPr id="13" name="Title 1"/>
          <p:cNvSpPr txBox="1">
            <a:spLocks/>
          </p:cNvSpPr>
          <p:nvPr/>
        </p:nvSpPr>
        <p:spPr>
          <a:xfrm>
            <a:off x="659674" y="299136"/>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Hard Cost / Soft Cost</a:t>
            </a:r>
            <a:endParaRPr lang="en-US" sz="1800" dirty="0"/>
          </a:p>
        </p:txBody>
      </p:sp>
      <p:sp>
        <p:nvSpPr>
          <p:cNvPr id="9" name="Title 1"/>
          <p:cNvSpPr txBox="1">
            <a:spLocks/>
          </p:cNvSpPr>
          <p:nvPr/>
        </p:nvSpPr>
        <p:spPr>
          <a:xfrm>
            <a:off x="1524000" y="1549488"/>
            <a:ext cx="9144000" cy="463881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28600" lvl="0" indent="-228600" algn="just">
              <a:spcBef>
                <a:spcPts val="1000"/>
              </a:spcBef>
              <a:buFont typeface="Arial" panose="020B0604020202020204" pitchFamily="34" charset="0"/>
              <a:buChar char="•"/>
            </a:pPr>
            <a:r>
              <a:rPr lang="en-US" sz="2400" dirty="0"/>
              <a:t>Hard Cost (Construction Cost) includes materials, equipment, and labor cost in the construction contract (including Change Orders)</a:t>
            </a:r>
          </a:p>
          <a:p>
            <a:pPr marL="228600" lvl="0" indent="-228600" algn="just">
              <a:spcBef>
                <a:spcPts val="1000"/>
              </a:spcBef>
              <a:buFont typeface="Arial" panose="020B0604020202020204" pitchFamily="34" charset="0"/>
              <a:buChar char="•"/>
            </a:pPr>
            <a:r>
              <a:rPr lang="en-US" sz="2400" dirty="0"/>
              <a:t>Soft Cost (Project Delivery Cost) Cost of delivering the project that are not Construction Costs.  For example, engineers, architects, inspectors, material testing, construction managers.  Citywide and Public Works overhead and may include any other professional services</a:t>
            </a:r>
          </a:p>
          <a:p>
            <a:pPr marL="228600" lvl="0" indent="-228600" algn="just">
              <a:spcBef>
                <a:spcPts val="1000"/>
              </a:spcBef>
              <a:buFont typeface="Arial" panose="020B0604020202020204" pitchFamily="34" charset="0"/>
              <a:buChar char="•"/>
            </a:pPr>
            <a:endParaRPr lang="en-US" sz="2400" dirty="0"/>
          </a:p>
          <a:p>
            <a:pPr algn="just">
              <a:spcBef>
                <a:spcPts val="1000"/>
              </a:spcBef>
            </a:pPr>
            <a:r>
              <a:rPr lang="en-US" sz="2400" dirty="0"/>
              <a:t>The City’s soft cost is about 35% of the total project cost.  The public works state average ranges from 30% to 50% for public works projects depending on the size. </a:t>
            </a:r>
          </a:p>
          <a:p>
            <a:pPr algn="just">
              <a:spcBef>
                <a:spcPts val="1000"/>
              </a:spcBef>
            </a:pPr>
            <a:endParaRPr lang="en-US" sz="2400" dirty="0"/>
          </a:p>
          <a:p>
            <a:pPr algn="ctr"/>
            <a:endParaRPr lang="en-US" dirty="0"/>
          </a:p>
        </p:txBody>
      </p:sp>
    </p:spTree>
    <p:extLst>
      <p:ext uri="{BB962C8B-B14F-4D97-AF65-F5344CB8AC3E}">
        <p14:creationId xmlns:p14="http://schemas.microsoft.com/office/powerpoint/2010/main" val="3436733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8</a:t>
            </a:fld>
            <a:endParaRPr lang="en-US" dirty="0">
              <a:solidFill>
                <a:srgbClr val="000000"/>
              </a:solidFill>
            </a:endParaRPr>
          </a:p>
        </p:txBody>
      </p:sp>
      <p:sp>
        <p:nvSpPr>
          <p:cNvPr id="13" name="Title 1"/>
          <p:cNvSpPr txBox="1">
            <a:spLocks/>
          </p:cNvSpPr>
          <p:nvPr/>
        </p:nvSpPr>
        <p:spPr>
          <a:xfrm>
            <a:off x="659674" y="299136"/>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Consultant Procurement History</a:t>
            </a:r>
            <a:endParaRPr lang="en-US" sz="1800" dirty="0"/>
          </a:p>
        </p:txBody>
      </p:sp>
      <p:sp>
        <p:nvSpPr>
          <p:cNvPr id="9" name="Title 1"/>
          <p:cNvSpPr txBox="1">
            <a:spLocks/>
          </p:cNvSpPr>
          <p:nvPr/>
        </p:nvSpPr>
        <p:spPr>
          <a:xfrm>
            <a:off x="1524000" y="2036066"/>
            <a:ext cx="9144000" cy="4893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28600" lvl="0" indent="-228600" algn="just">
              <a:spcBef>
                <a:spcPts val="1000"/>
              </a:spcBef>
              <a:buFont typeface="Arial" panose="020B0604020202020204" pitchFamily="34" charset="0"/>
              <a:buChar char="•"/>
            </a:pPr>
            <a:r>
              <a:rPr lang="en-US" sz="2800" dirty="0"/>
              <a:t>Engineering &amp; Public Works Department advertised a Request for Qualifications (RFQ) for various engineering, architectural and construction support services on May 1, 2019</a:t>
            </a:r>
          </a:p>
          <a:p>
            <a:pPr marL="228600" lvl="0" indent="-228600" algn="just">
              <a:spcBef>
                <a:spcPts val="1000"/>
              </a:spcBef>
              <a:buFont typeface="Arial" panose="020B0604020202020204" pitchFamily="34" charset="0"/>
              <a:buChar char="•"/>
            </a:pPr>
            <a:r>
              <a:rPr lang="en-US" sz="2800" dirty="0"/>
              <a:t>RFQ was advertised on the City’s website, published in the San Diego Union Tribune, e-mailed to over 100 professional consulting firms and also advertised on </a:t>
            </a:r>
            <a:r>
              <a:rPr lang="en-US" sz="2800" dirty="0" err="1"/>
              <a:t>PlanetBids</a:t>
            </a:r>
            <a:r>
              <a:rPr lang="en-US" sz="2800" dirty="0"/>
              <a:t> where over 400 firms were notified</a:t>
            </a:r>
          </a:p>
          <a:p>
            <a:pPr marL="571500" indent="-571500">
              <a:buFont typeface="Arial" panose="020B0604020202020204" pitchFamily="34" charset="0"/>
              <a:buChar char="•"/>
            </a:pPr>
            <a:endParaRPr lang="en-US" dirty="0"/>
          </a:p>
          <a:p>
            <a:pPr algn="ctr"/>
            <a:endParaRPr lang="en-US" dirty="0"/>
          </a:p>
        </p:txBody>
      </p:sp>
    </p:spTree>
    <p:extLst>
      <p:ext uri="{BB962C8B-B14F-4D97-AF65-F5344CB8AC3E}">
        <p14:creationId xmlns:p14="http://schemas.microsoft.com/office/powerpoint/2010/main" val="2706479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5"/>
          <p:cNvSpPr>
            <a:spLocks noChangeArrowheads="1"/>
          </p:cNvSpPr>
          <p:nvPr/>
        </p:nvSpPr>
        <p:spPr bwMode="auto">
          <a:xfrm>
            <a:off x="1524000" y="1143000"/>
            <a:ext cx="9144000" cy="182880"/>
          </a:xfrm>
          <a:prstGeom prst="rect">
            <a:avLst/>
          </a:prstGeom>
          <a:solidFill>
            <a:srgbClr val="3D007A"/>
          </a:solidFill>
          <a:ln w="9525">
            <a:noFill/>
            <a:miter lim="800000"/>
            <a:headEnd/>
            <a:tailEnd/>
          </a:ln>
        </p:spPr>
        <p:txBody>
          <a:bodyPr wrap="none" anchor="ctr"/>
          <a:lstStyle/>
          <a:p>
            <a:pPr algn="ctr" fontAlgn="base">
              <a:spcBef>
                <a:spcPct val="0"/>
              </a:spcBef>
              <a:spcAft>
                <a:spcPct val="0"/>
              </a:spcAft>
            </a:pPr>
            <a:endParaRPr lang="en-US" sz="3400" b="1" dirty="0">
              <a:solidFill>
                <a:srgbClr val="000000"/>
              </a:solidFill>
            </a:endParaRPr>
          </a:p>
        </p:txBody>
      </p:sp>
      <p:pic>
        <p:nvPicPr>
          <p:cNvPr id="11" name="Picture 4" descr="Logo Clear BG (2)"/>
          <p:cNvPicPr>
            <a:picLocks noChangeAspect="1" noChangeArrowheads="1"/>
          </p:cNvPicPr>
          <p:nvPr/>
        </p:nvPicPr>
        <p:blipFill>
          <a:blip r:embed="rId3"/>
          <a:srcRect/>
          <a:stretch>
            <a:fillRect/>
          </a:stretch>
        </p:blipFill>
        <p:spPr bwMode="auto">
          <a:xfrm>
            <a:off x="1706879" y="237745"/>
            <a:ext cx="1371600" cy="655321"/>
          </a:xfrm>
          <a:prstGeom prst="rect">
            <a:avLst/>
          </a:prstGeom>
          <a:noFill/>
          <a:ln w="9525">
            <a:noFill/>
            <a:miter lim="800000"/>
            <a:headEnd/>
            <a:tailEnd/>
          </a:ln>
        </p:spPr>
      </p:pic>
      <p:sp>
        <p:nvSpPr>
          <p:cNvPr id="8" name="Rectangle 2"/>
          <p:cNvSpPr txBox="1">
            <a:spLocks noChangeArrowheads="1"/>
          </p:cNvSpPr>
          <p:nvPr/>
        </p:nvSpPr>
        <p:spPr>
          <a:xfrm>
            <a:off x="3078480" y="0"/>
            <a:ext cx="7589520" cy="11430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sz="3600" b="1" dirty="0">
              <a:solidFill>
                <a:srgbClr val="000000"/>
              </a:solidFill>
            </a:endParaRPr>
          </a:p>
        </p:txBody>
      </p:sp>
      <p:sp>
        <p:nvSpPr>
          <p:cNvPr id="2" name="Slide Number Placeholder 1"/>
          <p:cNvSpPr>
            <a:spLocks noGrp="1"/>
          </p:cNvSpPr>
          <p:nvPr>
            <p:ph type="sldNum" sz="quarter" idx="12"/>
          </p:nvPr>
        </p:nvSpPr>
        <p:spPr/>
        <p:txBody>
          <a:bodyPr/>
          <a:lstStyle/>
          <a:p>
            <a:pPr>
              <a:defRPr/>
            </a:pPr>
            <a:fld id="{227FC2F4-06BC-497B-AAA3-8F7C1E0D1DD7}" type="slidenum">
              <a:rPr lang="en-US" smtClean="0">
                <a:solidFill>
                  <a:srgbClr val="000000"/>
                </a:solidFill>
              </a:rPr>
              <a:pPr>
                <a:defRPr/>
              </a:pPr>
              <a:t>9</a:t>
            </a:fld>
            <a:endParaRPr lang="en-US" dirty="0">
              <a:solidFill>
                <a:srgbClr val="000000"/>
              </a:solidFill>
            </a:endParaRPr>
          </a:p>
        </p:txBody>
      </p:sp>
      <p:sp>
        <p:nvSpPr>
          <p:cNvPr id="13" name="Title 1"/>
          <p:cNvSpPr txBox="1">
            <a:spLocks/>
          </p:cNvSpPr>
          <p:nvPr/>
        </p:nvSpPr>
        <p:spPr>
          <a:xfrm>
            <a:off x="659674" y="299136"/>
            <a:ext cx="9144000" cy="7909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solidFill>
                  <a:prstClr val="black"/>
                </a:solidFill>
              </a:rPr>
              <a:t>                     Consultant Procurement History</a:t>
            </a:r>
            <a:endParaRPr lang="en-US" sz="1800" dirty="0"/>
          </a:p>
        </p:txBody>
      </p:sp>
      <p:sp>
        <p:nvSpPr>
          <p:cNvPr id="9" name="Title 1"/>
          <p:cNvSpPr txBox="1">
            <a:spLocks/>
          </p:cNvSpPr>
          <p:nvPr/>
        </p:nvSpPr>
        <p:spPr>
          <a:xfrm>
            <a:off x="1524000" y="1867240"/>
            <a:ext cx="9144000" cy="40562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28600" lvl="0" indent="-228600" algn="just">
              <a:spcBef>
                <a:spcPts val="1000"/>
              </a:spcBef>
              <a:buFont typeface="Arial" panose="020B0604020202020204" pitchFamily="34" charset="0"/>
              <a:buChar char="•"/>
            </a:pPr>
            <a:r>
              <a:rPr lang="en-US" sz="2800" dirty="0"/>
              <a:t>The City hosted an Information Session regarding the RFQ process on May 14, 2019 at the MLK Jr. Community Center, which was attended by over 100 people. </a:t>
            </a:r>
          </a:p>
          <a:p>
            <a:pPr marL="228600" lvl="0" indent="-228600" algn="just">
              <a:spcBef>
                <a:spcPts val="1000"/>
              </a:spcBef>
              <a:buFont typeface="Arial" panose="020B0604020202020204" pitchFamily="34" charset="0"/>
              <a:buChar char="•"/>
            </a:pPr>
            <a:r>
              <a:rPr lang="en-US" sz="2800" dirty="0"/>
              <a:t>The Department received 71 Statement of Qualifications (SOQs) from various firms by the June 10, 2019 deadline. </a:t>
            </a:r>
          </a:p>
          <a:p>
            <a:pPr marL="571500" indent="-571500">
              <a:buFont typeface="Arial" panose="020B0604020202020204" pitchFamily="34" charset="0"/>
              <a:buChar char="•"/>
            </a:pPr>
            <a:endParaRPr lang="en-US" dirty="0"/>
          </a:p>
          <a:p>
            <a:pPr algn="ctr"/>
            <a:endParaRPr lang="en-US" dirty="0"/>
          </a:p>
        </p:txBody>
      </p:sp>
    </p:spTree>
    <p:extLst>
      <p:ext uri="{BB962C8B-B14F-4D97-AF65-F5344CB8AC3E}">
        <p14:creationId xmlns:p14="http://schemas.microsoft.com/office/powerpoint/2010/main" val="3676644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12248</TotalTime>
  <Words>673</Words>
  <Application>Microsoft Office PowerPoint</Application>
  <PresentationFormat>Widescreen</PresentationFormat>
  <Paragraphs>129</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CIP UPDATE</dc:title>
  <dc:creator>Roberto Yano</dc:creator>
  <cp:lastModifiedBy>Roberto Yano</cp:lastModifiedBy>
  <cp:revision>106</cp:revision>
  <dcterms:created xsi:type="dcterms:W3CDTF">2020-09-03T17:35:08Z</dcterms:created>
  <dcterms:modified xsi:type="dcterms:W3CDTF">2021-09-07T21:03:30Z</dcterms:modified>
</cp:coreProperties>
</file>