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349" r:id="rId2"/>
    <p:sldId id="384" r:id="rId3"/>
    <p:sldId id="381" r:id="rId4"/>
    <p:sldId id="404" r:id="rId5"/>
    <p:sldId id="421" r:id="rId6"/>
    <p:sldId id="398" r:id="rId7"/>
    <p:sldId id="415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86E12A-6885-4B7B-80E4-D9179BBB3ABF}">
          <p14:sldIdLst>
            <p14:sldId id="349"/>
            <p14:sldId id="384"/>
            <p14:sldId id="381"/>
            <p14:sldId id="404"/>
            <p14:sldId id="421"/>
            <p14:sldId id="398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6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5" autoAdjust="0"/>
  </p:normalViewPr>
  <p:slideViewPr>
    <p:cSldViewPr snapToGrid="0">
      <p:cViewPr varScale="1">
        <p:scale>
          <a:sx n="68" d="100"/>
          <a:sy n="68" d="100"/>
        </p:scale>
        <p:origin x="90" y="36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>
            <a:lvl1pPr defTabSz="91645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>
            <a:lvl1pPr algn="r" defTabSz="91645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E61F2C6B-25D4-47F3-A57F-B8877869BD56}" type="datetimeFigureOut">
              <a:rPr lang="en-US"/>
              <a:pPr>
                <a:defRPr/>
              </a:pPr>
              <a:t>8/3/2021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b" anchorCtr="0" compatLnSpc="1">
            <a:prstTxWarp prst="textNoShape">
              <a:avLst/>
            </a:prstTxWarp>
          </a:bodyPr>
          <a:lstStyle>
            <a:lvl1pPr defTabSz="91645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b" anchorCtr="0" compatLnSpc="1">
            <a:prstTxWarp prst="textNoShape">
              <a:avLst/>
            </a:prstTxWarp>
          </a:bodyPr>
          <a:lstStyle>
            <a:lvl1pPr algn="r" defTabSz="91645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25F52D0-D44D-4877-B8DE-158877B3C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952B2857-0561-42B6-9784-470AC135D2D8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1B688B3-9553-411D-AD5E-B767D05A3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6FC89-9A28-4DBF-80A0-592A049160A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9BB7F-27BF-4429-A354-25005F5B30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495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E9BB2-65AC-4BAC-B239-03594532DC1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1C84D-AE47-4160-9A62-D283B241B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68784-8EB5-4105-A817-4D25D744731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3955-D382-4FFE-A0F6-5ECF3A856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FAA8E-7C99-49F4-9657-D8D56631745E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7B610-89E5-41E6-AB11-3F3C40558E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1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EA2E9-EEEA-46AD-B957-A797E544E11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D90E2-E2D0-4F37-9B31-8869481F68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4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10E87-E4EB-4F5A-88EC-AF791530DED5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37A9-3BC9-440B-BD27-D47D7BD273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0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34C99-CFE5-4A5A-AC50-16B19926D3A9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BBFE6-200B-4423-80B7-56714A3DB2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97DA1-336C-405C-B296-8138322666AA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0137A-02E9-42B7-A46A-79AECABFC4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5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5E956-2323-4159-8D53-9A91B66F105E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764-CD36-4F8B-BA1F-F342E73D5A24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72AB3-3E2A-4A52-A8BB-407C338F8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6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077F8-09F3-43C7-8551-8884878056DC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48F1-DDBB-4959-BFD0-15AF607709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6FC89-9A28-4DBF-80A0-592A049160A2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A9BB7F-27BF-4429-A354-25005F5B30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2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hyperlink" Target="mailto:lzappiello@nationalcityca.gov" TargetMode="Externa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C1B76-80DF-45B2-8026-91C09D81FAB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209" y="1891204"/>
            <a:ext cx="5579106" cy="1261748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Paradise Creek Water Quality &amp; Community Enhancement project</a:t>
            </a:r>
          </a:p>
        </p:txBody>
      </p:sp>
      <p:pic>
        <p:nvPicPr>
          <p:cNvPr id="5" name="Picture 4" descr="Logo Clear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70" y="330781"/>
            <a:ext cx="2272984" cy="10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692" y="3308353"/>
            <a:ext cx="5865339" cy="348418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City Council Meeting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8351" y="3769364"/>
            <a:ext cx="5762822" cy="348418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August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3, 2021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54" y="4230375"/>
            <a:ext cx="1834077" cy="769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95" y="4223382"/>
            <a:ext cx="1080482" cy="7831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881423" y="1454349"/>
            <a:ext cx="2585361" cy="5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15" y="330781"/>
            <a:ext cx="6025523" cy="6060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3" y="5428440"/>
            <a:ext cx="1590614" cy="799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005" y="5284984"/>
            <a:ext cx="1051513" cy="1055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9" y="5428440"/>
            <a:ext cx="1590614" cy="7690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4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w"/>
          <p:cNvSpPr/>
          <p:nvPr/>
        </p:nvSpPr>
        <p:spPr>
          <a:xfrm>
            <a:off x="477518" y="1177140"/>
            <a:ext cx="11417920" cy="4706423"/>
          </a:xfrm>
          <a:prstGeom prst="rect">
            <a:avLst/>
          </a:prstGeom>
          <a:solidFill>
            <a:srgbClr val="ECEFF0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600" i="0" spc="0">
                <a:solidFill>
                  <a:srgbClr val="DCDEE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>
              <a:latin typeface="+mn-lt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477516" y="1546473"/>
            <a:ext cx="3862664" cy="898840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1371531" indent="-457177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 Placeholder 23"/>
          <p:cNvSpPr txBox="1">
            <a:spLocks/>
          </p:cNvSpPr>
          <p:nvPr/>
        </p:nvSpPr>
        <p:spPr>
          <a:xfrm>
            <a:off x="477517" y="1177141"/>
            <a:ext cx="6762868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cap="all" spc="0" baseline="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The purpose of the 2019 San Diego </a:t>
            </a:r>
            <a:r>
              <a:rPr lang="en-US" sz="1800" dirty="0" err="1" smtClean="0">
                <a:solidFill>
                  <a:schemeClr val="tx1"/>
                </a:solidFill>
              </a:rPr>
              <a:t>irwm</a:t>
            </a:r>
            <a:r>
              <a:rPr lang="en-US" sz="1800" dirty="0" smtClean="0">
                <a:solidFill>
                  <a:schemeClr val="tx1"/>
                </a:solidFill>
              </a:rPr>
              <a:t> plan is to: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629915" y="1698872"/>
            <a:ext cx="11107655" cy="3878968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1371531" indent="-457177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Improve the reliability and sustainability of regional water </a:t>
            </a:r>
            <a:r>
              <a:rPr lang="en-US" sz="2000" dirty="0" smtClean="0">
                <a:solidFill>
                  <a:schemeClr val="tx1"/>
                </a:solidFill>
              </a:rPr>
              <a:t>supplies;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Protect and enhance water quality;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Protect and enhance </a:t>
            </a:r>
            <a:r>
              <a:rPr lang="en-US" sz="2000" dirty="0" smtClean="0">
                <a:solidFill>
                  <a:schemeClr val="tx1"/>
                </a:solidFill>
              </a:rPr>
              <a:t>our </a:t>
            </a:r>
            <a:r>
              <a:rPr lang="en-US" sz="2000" dirty="0">
                <a:solidFill>
                  <a:schemeClr val="tx1"/>
                </a:solidFill>
              </a:rPr>
              <a:t>watersheds and natural resources;</a:t>
            </a:r>
          </a:p>
          <a:p>
            <a:r>
              <a:rPr lang="en-US" sz="2000" dirty="0">
                <a:solidFill>
                  <a:schemeClr val="tx1"/>
                </a:solidFill>
              </a:rPr>
              <a:t>Be eligible for State funding through the IRWM grant program for disbursement of over $15M in grant funds for several regional water projects.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Enhance </a:t>
            </a:r>
            <a:r>
              <a:rPr lang="en-US" sz="2000" dirty="0">
                <a:solidFill>
                  <a:schemeClr val="tx1"/>
                </a:solidFill>
              </a:rPr>
              <a:t>resiliency to </a:t>
            </a:r>
            <a:r>
              <a:rPr lang="en-US" sz="2000" dirty="0" smtClean="0">
                <a:solidFill>
                  <a:schemeClr val="tx1"/>
                </a:solidFill>
              </a:rPr>
              <a:t>climate change </a:t>
            </a:r>
            <a:r>
              <a:rPr lang="en-US" sz="2000" dirty="0">
                <a:solidFill>
                  <a:schemeClr val="tx1"/>
                </a:solidFill>
              </a:rPr>
              <a:t>for local water </a:t>
            </a:r>
            <a:r>
              <a:rPr lang="en-US" sz="2000" dirty="0" smtClean="0">
                <a:solidFill>
                  <a:schemeClr val="tx1"/>
                </a:solidFill>
              </a:rPr>
              <a:t>resources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9169" y="785077"/>
            <a:ext cx="11646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9166" y="339236"/>
            <a:ext cx="9677429" cy="622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2019 San Diego (</a:t>
            </a:r>
            <a:r>
              <a:rPr lang="en-US" b="1" dirty="0" smtClean="0"/>
              <a:t>IRWM) PLAN</a:t>
            </a:r>
            <a:endParaRPr lang="en-US" b="1" dirty="0"/>
          </a:p>
        </p:txBody>
      </p:sp>
      <p:pic>
        <p:nvPicPr>
          <p:cNvPr id="16" name="Picture 15" descr="Logo Clear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09" y="61494"/>
            <a:ext cx="1616029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23"/>
          <p:cNvSpPr txBox="1">
            <a:spLocks/>
          </p:cNvSpPr>
          <p:nvPr/>
        </p:nvSpPr>
        <p:spPr>
          <a:xfrm>
            <a:off x="538400" y="5087216"/>
            <a:ext cx="1135703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cap="all" spc="0" baseline="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resolution </a:t>
            </a:r>
            <a:r>
              <a:rPr lang="en-US" sz="1800" dirty="0">
                <a:solidFill>
                  <a:schemeClr val="tx1"/>
                </a:solidFill>
              </a:rPr>
              <a:t>to </a:t>
            </a:r>
            <a:r>
              <a:rPr lang="en-US" sz="1800" dirty="0" smtClean="0">
                <a:solidFill>
                  <a:schemeClr val="tx1"/>
                </a:solidFill>
              </a:rPr>
              <a:t>adopt </a:t>
            </a:r>
            <a:r>
              <a:rPr lang="en-US" sz="1800" dirty="0">
                <a:solidFill>
                  <a:schemeClr val="tx1"/>
                </a:solidFill>
              </a:rPr>
              <a:t>the 2019 San Diego IRWM Plan in order </a:t>
            </a:r>
            <a:r>
              <a:rPr lang="en-US" sz="1800" dirty="0" smtClean="0">
                <a:solidFill>
                  <a:schemeClr val="tx1"/>
                </a:solidFill>
              </a:rPr>
              <a:t>to allow </a:t>
            </a:r>
            <a:r>
              <a:rPr lang="en-US" sz="1800" dirty="0">
                <a:solidFill>
                  <a:schemeClr val="tx1"/>
                </a:solidFill>
              </a:rPr>
              <a:t>the City to accept IRWM-related grant funding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9166" y="339236"/>
            <a:ext cx="5842715" cy="622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Project Site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9169" y="785077"/>
            <a:ext cx="11646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 Clear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09" y="61494"/>
            <a:ext cx="1616029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413" t="45535" r="23021" b="12477"/>
          <a:stretch/>
        </p:blipFill>
        <p:spPr>
          <a:xfrm>
            <a:off x="249166" y="962203"/>
            <a:ext cx="11646272" cy="52450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67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166" y="339236"/>
            <a:ext cx="5842715" cy="622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/>
              <a:t>Construction Phases</a:t>
            </a:r>
            <a:endParaRPr lang="en-US" sz="44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9169" y="785077"/>
            <a:ext cx="11646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 Clear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09" y="61494"/>
            <a:ext cx="1616029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66" y="872836"/>
            <a:ext cx="11646272" cy="4754880"/>
          </a:xfrm>
          <a:prstGeom prst="rect">
            <a:avLst/>
          </a:prstGeom>
        </p:spPr>
      </p:pic>
      <p:sp>
        <p:nvSpPr>
          <p:cNvPr id="13" name="Text Placeholder 32"/>
          <p:cNvSpPr txBox="1">
            <a:spLocks/>
          </p:cNvSpPr>
          <p:nvPr/>
        </p:nvSpPr>
        <p:spPr>
          <a:xfrm>
            <a:off x="249166" y="5551586"/>
            <a:ext cx="9036336" cy="1306414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1371531" indent="-457177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Construction Phases: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Phase I – Final contract amount of $1,150,018.95 was completed on June 2020;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Phase II – Estimated total cost $3,681,056.00 – Estimated final construction date Winter 2022;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Phase III 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- – Estimated total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cost $1,600,000.00 – City researching grant opportunities to fund this phase.</a:t>
            </a:r>
            <a:endParaRPr 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57025">
            <a:off x="5739432" y="2851975"/>
            <a:ext cx="175045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Paradise Valley Rd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993928">
            <a:off x="7532528" y="1617037"/>
            <a:ext cx="97824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Plaza Blvd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w"/>
          <p:cNvSpPr/>
          <p:nvPr/>
        </p:nvSpPr>
        <p:spPr>
          <a:xfrm>
            <a:off x="477518" y="1087393"/>
            <a:ext cx="4878254" cy="4622938"/>
          </a:xfrm>
          <a:prstGeom prst="rect">
            <a:avLst/>
          </a:prstGeom>
          <a:solidFill>
            <a:srgbClr val="ECEFF0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2600" i="0" spc="0">
                <a:solidFill>
                  <a:srgbClr val="DCDEE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>
              <a:latin typeface="+mn-lt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477516" y="1546473"/>
            <a:ext cx="3862664" cy="898840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1371531" indent="-457177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 Placeholder 23"/>
          <p:cNvSpPr txBox="1">
            <a:spLocks/>
          </p:cNvSpPr>
          <p:nvPr/>
        </p:nvSpPr>
        <p:spPr>
          <a:xfrm>
            <a:off x="477517" y="1177141"/>
            <a:ext cx="3247217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cap="all" spc="0" baseline="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all" spc="-150" baseline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Project Goal: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629916" y="1698872"/>
            <a:ext cx="4976557" cy="2581513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1pPr>
            <a:lvl2pPr marL="1371531" indent="-457177" algn="l" defTabSz="18287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5F6665"/>
                </a:solidFill>
                <a:latin typeface="+mn-lt"/>
                <a:ea typeface="Helvetica Neue" charset="0"/>
                <a:cs typeface="Helvetica Neue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Flood issues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Erosion control;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Deteriorated channel infrastructure;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Protect and enhance water quality;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Provide access road to maintain the channel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Beautify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area.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77" y="1087393"/>
            <a:ext cx="2676760" cy="45978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06" y="1087393"/>
            <a:ext cx="2676760" cy="4622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249169" y="785077"/>
            <a:ext cx="11646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9166" y="339236"/>
            <a:ext cx="9677429" cy="622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Overall Project Goal for Paradise Creek</a:t>
            </a:r>
            <a:endParaRPr lang="en-US" sz="2400" b="1" dirty="0"/>
          </a:p>
        </p:txBody>
      </p:sp>
      <p:pic>
        <p:nvPicPr>
          <p:cNvPr id="16" name="Picture 15" descr="Logo Clear 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09" y="61494"/>
            <a:ext cx="1616029" cy="7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21E8-49BD-4ECD-9B2D-7785233739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97977" y="2988904"/>
            <a:ext cx="2472678" cy="622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fontAlgn="auto">
              <a:spcAft>
                <a:spcPts val="0"/>
              </a:spcAf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3611" y="4551943"/>
            <a:ext cx="4161064" cy="206224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/>
              <a:t>Roberto Yano</a:t>
            </a:r>
            <a:br>
              <a:rPr lang="en-US" sz="1700" dirty="0" smtClean="0"/>
            </a:br>
            <a:r>
              <a:rPr lang="en-US" sz="1700" dirty="0" smtClean="0"/>
              <a:t>Director Public Works/City Engineer</a:t>
            </a:r>
            <a:br>
              <a:rPr lang="en-US" sz="1700" dirty="0" smtClean="0"/>
            </a:br>
            <a:r>
              <a:rPr lang="en-US" sz="1700" dirty="0" smtClean="0"/>
              <a:t>Engineering/Public Works Department</a:t>
            </a:r>
            <a:br>
              <a:rPr lang="en-US" sz="1700" dirty="0" smtClean="0"/>
            </a:br>
            <a:r>
              <a:rPr lang="en-US" sz="1700" dirty="0" smtClean="0"/>
              <a:t>(619</a:t>
            </a:r>
            <a:r>
              <a:rPr lang="en-US" sz="1700" dirty="0"/>
              <a:t>) 336 – </a:t>
            </a:r>
            <a:r>
              <a:rPr lang="en-US" sz="1700" dirty="0" smtClean="0"/>
              <a:t>4383</a:t>
            </a:r>
            <a:br>
              <a:rPr lang="en-US" sz="1700" dirty="0" smtClean="0"/>
            </a:br>
            <a:r>
              <a:rPr lang="en-US" sz="1700" dirty="0" smtClean="0">
                <a:hlinkClick r:id="rId2"/>
              </a:rPr>
              <a:t>RYano@nationalcityca.gov</a:t>
            </a:r>
            <a:endParaRPr lang="en-US" sz="17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4" y="526262"/>
            <a:ext cx="1228953" cy="93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26" y="526262"/>
            <a:ext cx="2204534" cy="954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1" name="Picture 10" descr="Logo Clear B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81" y="513276"/>
            <a:ext cx="2135042" cy="9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90" y="526262"/>
            <a:ext cx="1928119" cy="942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441" y="530912"/>
            <a:ext cx="1051513" cy="1055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" y="1703351"/>
            <a:ext cx="2204534" cy="1257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4934" y="1705979"/>
            <a:ext cx="949475" cy="12401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587" y="513276"/>
            <a:ext cx="1231785" cy="9447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9504" y="4750360"/>
            <a:ext cx="1314910" cy="1314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4825" y="5122065"/>
            <a:ext cx="2028825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3697" y="3163569"/>
            <a:ext cx="920712" cy="1253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2280" y="4750360"/>
            <a:ext cx="1259920" cy="1314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8691" y="4738413"/>
            <a:ext cx="1140784" cy="1314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587" y="3163569"/>
            <a:ext cx="1527057" cy="1269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2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C1B76-80DF-45B2-8026-91C09D81FA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7844" y="2744221"/>
            <a:ext cx="5579106" cy="1261748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en-US" sz="2800" b="1" dirty="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QUESTIONS?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 descr="Logo Clear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17" y="675194"/>
            <a:ext cx="2585361" cy="115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8260</TotalTime>
  <Words>226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Traffic Laptop</dc:creator>
  <cp:lastModifiedBy>Roberto Yano</cp:lastModifiedBy>
  <cp:revision>563</cp:revision>
  <cp:lastPrinted>2021-07-28T17:03:20Z</cp:lastPrinted>
  <dcterms:created xsi:type="dcterms:W3CDTF">2011-08-10T17:27:20Z</dcterms:created>
  <dcterms:modified xsi:type="dcterms:W3CDTF">2021-08-04T00:06:37Z</dcterms:modified>
</cp:coreProperties>
</file>