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69" r:id="rId5"/>
    <p:sldId id="260" r:id="rId6"/>
    <p:sldId id="262" r:id="rId7"/>
    <p:sldId id="261" r:id="rId8"/>
    <p:sldId id="273" r:id="rId9"/>
    <p:sldId id="270"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99"/>
    <p:restoredTop sz="94743"/>
  </p:normalViewPr>
  <p:slideViewPr>
    <p:cSldViewPr snapToGrid="0" snapToObjects="1">
      <p:cViewPr varScale="1">
        <p:scale>
          <a:sx n="74" d="100"/>
          <a:sy n="74" d="100"/>
        </p:scale>
        <p:origin x="54" y="3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D5B26F-9E0C-1040-9E4D-A40ACE4803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384C38D-8D44-A442-8067-8266C922C4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AB872C2-DFEF-794F-8844-BAA5DDCD4DF1}"/>
              </a:ext>
            </a:extLst>
          </p:cNvPr>
          <p:cNvSpPr>
            <a:spLocks noGrp="1"/>
          </p:cNvSpPr>
          <p:nvPr>
            <p:ph type="dt" sz="half" idx="10"/>
          </p:nvPr>
        </p:nvSpPr>
        <p:spPr/>
        <p:txBody>
          <a:bodyPr/>
          <a:lstStyle/>
          <a:p>
            <a:fld id="{C825BF37-6AE2-824D-8FEF-29E0F8C7F0E8}" type="datetimeFigureOut">
              <a:rPr lang="en-US" smtClean="0"/>
              <a:t>8/3/2021</a:t>
            </a:fld>
            <a:endParaRPr lang="en-US" dirty="0"/>
          </a:p>
        </p:txBody>
      </p:sp>
      <p:sp>
        <p:nvSpPr>
          <p:cNvPr id="5" name="Footer Placeholder 4">
            <a:extLst>
              <a:ext uri="{FF2B5EF4-FFF2-40B4-BE49-F238E27FC236}">
                <a16:creationId xmlns:a16="http://schemas.microsoft.com/office/drawing/2014/main" xmlns="" id="{5F777C1D-D91F-0D43-B1D1-2AD2C5F7DE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AB9591D-9629-EF45-906F-7EB3DE583073}"/>
              </a:ext>
            </a:extLst>
          </p:cNvPr>
          <p:cNvSpPr>
            <a:spLocks noGrp="1"/>
          </p:cNvSpPr>
          <p:nvPr>
            <p:ph type="sldNum" sz="quarter" idx="12"/>
          </p:nvPr>
        </p:nvSpPr>
        <p:spPr/>
        <p:txBody>
          <a:bodyPr/>
          <a:lstStyle/>
          <a:p>
            <a:fld id="{24B3F3C2-DED3-9046-BE9C-83BFCD0EA3F1}" type="slidenum">
              <a:rPr lang="en-US" smtClean="0"/>
              <a:t>‹#›</a:t>
            </a:fld>
            <a:endParaRPr lang="en-US" dirty="0"/>
          </a:p>
        </p:txBody>
      </p:sp>
    </p:spTree>
    <p:extLst>
      <p:ext uri="{BB962C8B-B14F-4D97-AF65-F5344CB8AC3E}">
        <p14:creationId xmlns:p14="http://schemas.microsoft.com/office/powerpoint/2010/main" val="179141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3370F5-E56A-6447-A8F0-CC1E80DECF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BCF9587-FF0D-8040-891B-D6FE00C220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844FFD-B610-7844-94ED-20E3D2DA1C02}"/>
              </a:ext>
            </a:extLst>
          </p:cNvPr>
          <p:cNvSpPr>
            <a:spLocks noGrp="1"/>
          </p:cNvSpPr>
          <p:nvPr>
            <p:ph type="dt" sz="half" idx="10"/>
          </p:nvPr>
        </p:nvSpPr>
        <p:spPr/>
        <p:txBody>
          <a:bodyPr/>
          <a:lstStyle/>
          <a:p>
            <a:fld id="{C825BF37-6AE2-824D-8FEF-29E0F8C7F0E8}" type="datetimeFigureOut">
              <a:rPr lang="en-US" smtClean="0"/>
              <a:t>8/3/2021</a:t>
            </a:fld>
            <a:endParaRPr lang="en-US" dirty="0"/>
          </a:p>
        </p:txBody>
      </p:sp>
      <p:sp>
        <p:nvSpPr>
          <p:cNvPr id="5" name="Footer Placeholder 4">
            <a:extLst>
              <a:ext uri="{FF2B5EF4-FFF2-40B4-BE49-F238E27FC236}">
                <a16:creationId xmlns:a16="http://schemas.microsoft.com/office/drawing/2014/main" xmlns="" id="{046868D1-9AC2-ED4C-A83D-E112757647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DFC2E67-BCB4-6F4B-BD0F-3C2D1F4E3774}"/>
              </a:ext>
            </a:extLst>
          </p:cNvPr>
          <p:cNvSpPr>
            <a:spLocks noGrp="1"/>
          </p:cNvSpPr>
          <p:nvPr>
            <p:ph type="sldNum" sz="quarter" idx="12"/>
          </p:nvPr>
        </p:nvSpPr>
        <p:spPr/>
        <p:txBody>
          <a:bodyPr/>
          <a:lstStyle/>
          <a:p>
            <a:fld id="{24B3F3C2-DED3-9046-BE9C-83BFCD0EA3F1}" type="slidenum">
              <a:rPr lang="en-US" smtClean="0"/>
              <a:t>‹#›</a:t>
            </a:fld>
            <a:endParaRPr lang="en-US" dirty="0"/>
          </a:p>
        </p:txBody>
      </p:sp>
    </p:spTree>
    <p:extLst>
      <p:ext uri="{BB962C8B-B14F-4D97-AF65-F5344CB8AC3E}">
        <p14:creationId xmlns:p14="http://schemas.microsoft.com/office/powerpoint/2010/main" val="320683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0361AB2-CCF6-E54B-A40B-53C30BD071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17EEB40-A49A-4945-8AA5-4D7072FE4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164A30-4C69-EC43-AEEF-F77ACD84E8AA}"/>
              </a:ext>
            </a:extLst>
          </p:cNvPr>
          <p:cNvSpPr>
            <a:spLocks noGrp="1"/>
          </p:cNvSpPr>
          <p:nvPr>
            <p:ph type="dt" sz="half" idx="10"/>
          </p:nvPr>
        </p:nvSpPr>
        <p:spPr/>
        <p:txBody>
          <a:bodyPr/>
          <a:lstStyle/>
          <a:p>
            <a:fld id="{C825BF37-6AE2-824D-8FEF-29E0F8C7F0E8}" type="datetimeFigureOut">
              <a:rPr lang="en-US" smtClean="0"/>
              <a:t>8/3/2021</a:t>
            </a:fld>
            <a:endParaRPr lang="en-US" dirty="0"/>
          </a:p>
        </p:txBody>
      </p:sp>
      <p:sp>
        <p:nvSpPr>
          <p:cNvPr id="5" name="Footer Placeholder 4">
            <a:extLst>
              <a:ext uri="{FF2B5EF4-FFF2-40B4-BE49-F238E27FC236}">
                <a16:creationId xmlns:a16="http://schemas.microsoft.com/office/drawing/2014/main" xmlns="" id="{B14CF747-8FD1-1D49-B9CE-41EDA966D7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4A9323B-6F8F-7344-A25E-995C766015DF}"/>
              </a:ext>
            </a:extLst>
          </p:cNvPr>
          <p:cNvSpPr>
            <a:spLocks noGrp="1"/>
          </p:cNvSpPr>
          <p:nvPr>
            <p:ph type="sldNum" sz="quarter" idx="12"/>
          </p:nvPr>
        </p:nvSpPr>
        <p:spPr/>
        <p:txBody>
          <a:bodyPr/>
          <a:lstStyle/>
          <a:p>
            <a:fld id="{24B3F3C2-DED3-9046-BE9C-83BFCD0EA3F1}" type="slidenum">
              <a:rPr lang="en-US" smtClean="0"/>
              <a:t>‹#›</a:t>
            </a:fld>
            <a:endParaRPr lang="en-US" dirty="0"/>
          </a:p>
        </p:txBody>
      </p:sp>
    </p:spTree>
    <p:extLst>
      <p:ext uri="{BB962C8B-B14F-4D97-AF65-F5344CB8AC3E}">
        <p14:creationId xmlns:p14="http://schemas.microsoft.com/office/powerpoint/2010/main" val="325047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38D200-1B02-5540-B0C7-31CD67630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DE5BAC-79D4-5645-90AE-A699FF646B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362527-B534-3C49-9127-463FDC3FB721}"/>
              </a:ext>
            </a:extLst>
          </p:cNvPr>
          <p:cNvSpPr>
            <a:spLocks noGrp="1"/>
          </p:cNvSpPr>
          <p:nvPr>
            <p:ph type="dt" sz="half" idx="10"/>
          </p:nvPr>
        </p:nvSpPr>
        <p:spPr/>
        <p:txBody>
          <a:bodyPr/>
          <a:lstStyle/>
          <a:p>
            <a:fld id="{C825BF37-6AE2-824D-8FEF-29E0F8C7F0E8}" type="datetimeFigureOut">
              <a:rPr lang="en-US" smtClean="0"/>
              <a:t>8/3/2021</a:t>
            </a:fld>
            <a:endParaRPr lang="en-US" dirty="0"/>
          </a:p>
        </p:txBody>
      </p:sp>
      <p:sp>
        <p:nvSpPr>
          <p:cNvPr id="5" name="Footer Placeholder 4">
            <a:extLst>
              <a:ext uri="{FF2B5EF4-FFF2-40B4-BE49-F238E27FC236}">
                <a16:creationId xmlns:a16="http://schemas.microsoft.com/office/drawing/2014/main" xmlns="" id="{AFCCDBCD-2F6C-1C44-AB47-998D6B5A1B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9B9EBE6-7824-F747-829F-3A36708DEE96}"/>
              </a:ext>
            </a:extLst>
          </p:cNvPr>
          <p:cNvSpPr>
            <a:spLocks noGrp="1"/>
          </p:cNvSpPr>
          <p:nvPr>
            <p:ph type="sldNum" sz="quarter" idx="12"/>
          </p:nvPr>
        </p:nvSpPr>
        <p:spPr/>
        <p:txBody>
          <a:bodyPr/>
          <a:lstStyle/>
          <a:p>
            <a:fld id="{24B3F3C2-DED3-9046-BE9C-83BFCD0EA3F1}" type="slidenum">
              <a:rPr lang="en-US" smtClean="0"/>
              <a:t>‹#›</a:t>
            </a:fld>
            <a:endParaRPr lang="en-US" dirty="0"/>
          </a:p>
        </p:txBody>
      </p:sp>
    </p:spTree>
    <p:extLst>
      <p:ext uri="{BB962C8B-B14F-4D97-AF65-F5344CB8AC3E}">
        <p14:creationId xmlns:p14="http://schemas.microsoft.com/office/powerpoint/2010/main" val="7241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789231-6C4C-0648-BF3A-700CA1D79A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7667245-2065-AE4F-AB67-DC2B15584D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2AABA26-C7B7-9949-9FD8-B98742ADDE48}"/>
              </a:ext>
            </a:extLst>
          </p:cNvPr>
          <p:cNvSpPr>
            <a:spLocks noGrp="1"/>
          </p:cNvSpPr>
          <p:nvPr>
            <p:ph type="dt" sz="half" idx="10"/>
          </p:nvPr>
        </p:nvSpPr>
        <p:spPr/>
        <p:txBody>
          <a:bodyPr/>
          <a:lstStyle/>
          <a:p>
            <a:fld id="{C825BF37-6AE2-824D-8FEF-29E0F8C7F0E8}" type="datetimeFigureOut">
              <a:rPr lang="en-US" smtClean="0"/>
              <a:t>8/3/2021</a:t>
            </a:fld>
            <a:endParaRPr lang="en-US" dirty="0"/>
          </a:p>
        </p:txBody>
      </p:sp>
      <p:sp>
        <p:nvSpPr>
          <p:cNvPr id="5" name="Footer Placeholder 4">
            <a:extLst>
              <a:ext uri="{FF2B5EF4-FFF2-40B4-BE49-F238E27FC236}">
                <a16:creationId xmlns:a16="http://schemas.microsoft.com/office/drawing/2014/main" xmlns="" id="{F69A96FA-961B-7D42-903A-4263ADA76F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59BC06B-3187-A847-85AD-0D8FFAFC65C5}"/>
              </a:ext>
            </a:extLst>
          </p:cNvPr>
          <p:cNvSpPr>
            <a:spLocks noGrp="1"/>
          </p:cNvSpPr>
          <p:nvPr>
            <p:ph type="sldNum" sz="quarter" idx="12"/>
          </p:nvPr>
        </p:nvSpPr>
        <p:spPr/>
        <p:txBody>
          <a:bodyPr/>
          <a:lstStyle/>
          <a:p>
            <a:fld id="{24B3F3C2-DED3-9046-BE9C-83BFCD0EA3F1}" type="slidenum">
              <a:rPr lang="en-US" smtClean="0"/>
              <a:t>‹#›</a:t>
            </a:fld>
            <a:endParaRPr lang="en-US" dirty="0"/>
          </a:p>
        </p:txBody>
      </p:sp>
    </p:spTree>
    <p:extLst>
      <p:ext uri="{BB962C8B-B14F-4D97-AF65-F5344CB8AC3E}">
        <p14:creationId xmlns:p14="http://schemas.microsoft.com/office/powerpoint/2010/main" val="333472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755FFA-33CB-F64B-AC3B-D2767057DF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C165FC0-C230-804F-9C95-C96029F51C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A78BF08-B2A7-CD49-88AE-9FDE13D1A9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60A6537-9B4D-7A43-AAA4-C76317BD45FC}"/>
              </a:ext>
            </a:extLst>
          </p:cNvPr>
          <p:cNvSpPr>
            <a:spLocks noGrp="1"/>
          </p:cNvSpPr>
          <p:nvPr>
            <p:ph type="dt" sz="half" idx="10"/>
          </p:nvPr>
        </p:nvSpPr>
        <p:spPr/>
        <p:txBody>
          <a:bodyPr/>
          <a:lstStyle/>
          <a:p>
            <a:fld id="{C825BF37-6AE2-824D-8FEF-29E0F8C7F0E8}" type="datetimeFigureOut">
              <a:rPr lang="en-US" smtClean="0"/>
              <a:t>8/3/2021</a:t>
            </a:fld>
            <a:endParaRPr lang="en-US" dirty="0"/>
          </a:p>
        </p:txBody>
      </p:sp>
      <p:sp>
        <p:nvSpPr>
          <p:cNvPr id="6" name="Footer Placeholder 5">
            <a:extLst>
              <a:ext uri="{FF2B5EF4-FFF2-40B4-BE49-F238E27FC236}">
                <a16:creationId xmlns:a16="http://schemas.microsoft.com/office/drawing/2014/main" xmlns="" id="{94142732-31CB-A04E-81DE-55E57EA70A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5D999EC1-1A0D-9F4B-83BB-81B013CBAD8D}"/>
              </a:ext>
            </a:extLst>
          </p:cNvPr>
          <p:cNvSpPr>
            <a:spLocks noGrp="1"/>
          </p:cNvSpPr>
          <p:nvPr>
            <p:ph type="sldNum" sz="quarter" idx="12"/>
          </p:nvPr>
        </p:nvSpPr>
        <p:spPr/>
        <p:txBody>
          <a:bodyPr/>
          <a:lstStyle/>
          <a:p>
            <a:fld id="{24B3F3C2-DED3-9046-BE9C-83BFCD0EA3F1}" type="slidenum">
              <a:rPr lang="en-US" smtClean="0"/>
              <a:t>‹#›</a:t>
            </a:fld>
            <a:endParaRPr lang="en-US" dirty="0"/>
          </a:p>
        </p:txBody>
      </p:sp>
    </p:spTree>
    <p:extLst>
      <p:ext uri="{BB962C8B-B14F-4D97-AF65-F5344CB8AC3E}">
        <p14:creationId xmlns:p14="http://schemas.microsoft.com/office/powerpoint/2010/main" val="35988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D43214-CBF2-EB4A-A708-BBFDFC95B8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3AF6C7-ED33-6443-8F30-0EA07F7872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F42F10A-7B2C-B04A-AAF8-46E107CBCD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A73EFD5-CA2C-C249-91D6-01A61EAC4D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8B22EA1-8B07-2145-92DC-F704AA6598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7080C90-42F5-4040-A255-71E494BD42F0}"/>
              </a:ext>
            </a:extLst>
          </p:cNvPr>
          <p:cNvSpPr>
            <a:spLocks noGrp="1"/>
          </p:cNvSpPr>
          <p:nvPr>
            <p:ph type="dt" sz="half" idx="10"/>
          </p:nvPr>
        </p:nvSpPr>
        <p:spPr/>
        <p:txBody>
          <a:bodyPr/>
          <a:lstStyle/>
          <a:p>
            <a:fld id="{C825BF37-6AE2-824D-8FEF-29E0F8C7F0E8}" type="datetimeFigureOut">
              <a:rPr lang="en-US" smtClean="0"/>
              <a:t>8/3/2021</a:t>
            </a:fld>
            <a:endParaRPr lang="en-US" dirty="0"/>
          </a:p>
        </p:txBody>
      </p:sp>
      <p:sp>
        <p:nvSpPr>
          <p:cNvPr id="8" name="Footer Placeholder 7">
            <a:extLst>
              <a:ext uri="{FF2B5EF4-FFF2-40B4-BE49-F238E27FC236}">
                <a16:creationId xmlns:a16="http://schemas.microsoft.com/office/drawing/2014/main" xmlns="" id="{5B2BCEF1-E066-3440-BE7C-5153E2C722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4AEDA2B6-C67D-CF4E-BFE1-C3951338A361}"/>
              </a:ext>
            </a:extLst>
          </p:cNvPr>
          <p:cNvSpPr>
            <a:spLocks noGrp="1"/>
          </p:cNvSpPr>
          <p:nvPr>
            <p:ph type="sldNum" sz="quarter" idx="12"/>
          </p:nvPr>
        </p:nvSpPr>
        <p:spPr/>
        <p:txBody>
          <a:bodyPr/>
          <a:lstStyle/>
          <a:p>
            <a:fld id="{24B3F3C2-DED3-9046-BE9C-83BFCD0EA3F1}" type="slidenum">
              <a:rPr lang="en-US" smtClean="0"/>
              <a:t>‹#›</a:t>
            </a:fld>
            <a:endParaRPr lang="en-US" dirty="0"/>
          </a:p>
        </p:txBody>
      </p:sp>
    </p:spTree>
    <p:extLst>
      <p:ext uri="{BB962C8B-B14F-4D97-AF65-F5344CB8AC3E}">
        <p14:creationId xmlns:p14="http://schemas.microsoft.com/office/powerpoint/2010/main" val="177613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B1E9FB-BD86-CB48-8507-23773E4E3A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F7AA90D-CF49-7943-B53D-62B0ABB0F405}"/>
              </a:ext>
            </a:extLst>
          </p:cNvPr>
          <p:cNvSpPr>
            <a:spLocks noGrp="1"/>
          </p:cNvSpPr>
          <p:nvPr>
            <p:ph type="dt" sz="half" idx="10"/>
          </p:nvPr>
        </p:nvSpPr>
        <p:spPr/>
        <p:txBody>
          <a:bodyPr/>
          <a:lstStyle/>
          <a:p>
            <a:fld id="{C825BF37-6AE2-824D-8FEF-29E0F8C7F0E8}" type="datetimeFigureOut">
              <a:rPr lang="en-US" smtClean="0"/>
              <a:t>8/3/2021</a:t>
            </a:fld>
            <a:endParaRPr lang="en-US" dirty="0"/>
          </a:p>
        </p:txBody>
      </p:sp>
      <p:sp>
        <p:nvSpPr>
          <p:cNvPr id="4" name="Footer Placeholder 3">
            <a:extLst>
              <a:ext uri="{FF2B5EF4-FFF2-40B4-BE49-F238E27FC236}">
                <a16:creationId xmlns:a16="http://schemas.microsoft.com/office/drawing/2014/main" xmlns="" id="{07CB8439-B5C5-E645-B877-C57DCA55B76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C7C84E1E-19F6-374E-9B6C-8EC6B878B750}"/>
              </a:ext>
            </a:extLst>
          </p:cNvPr>
          <p:cNvSpPr>
            <a:spLocks noGrp="1"/>
          </p:cNvSpPr>
          <p:nvPr>
            <p:ph type="sldNum" sz="quarter" idx="12"/>
          </p:nvPr>
        </p:nvSpPr>
        <p:spPr/>
        <p:txBody>
          <a:bodyPr/>
          <a:lstStyle/>
          <a:p>
            <a:fld id="{24B3F3C2-DED3-9046-BE9C-83BFCD0EA3F1}" type="slidenum">
              <a:rPr lang="en-US" smtClean="0"/>
              <a:t>‹#›</a:t>
            </a:fld>
            <a:endParaRPr lang="en-US" dirty="0"/>
          </a:p>
        </p:txBody>
      </p:sp>
    </p:spTree>
    <p:extLst>
      <p:ext uri="{BB962C8B-B14F-4D97-AF65-F5344CB8AC3E}">
        <p14:creationId xmlns:p14="http://schemas.microsoft.com/office/powerpoint/2010/main" val="133087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B0F1CEF-29A6-1B4B-B7EE-F33143D71CFE}"/>
              </a:ext>
            </a:extLst>
          </p:cNvPr>
          <p:cNvSpPr>
            <a:spLocks noGrp="1"/>
          </p:cNvSpPr>
          <p:nvPr>
            <p:ph type="dt" sz="half" idx="10"/>
          </p:nvPr>
        </p:nvSpPr>
        <p:spPr/>
        <p:txBody>
          <a:bodyPr/>
          <a:lstStyle/>
          <a:p>
            <a:fld id="{C825BF37-6AE2-824D-8FEF-29E0F8C7F0E8}" type="datetimeFigureOut">
              <a:rPr lang="en-US" smtClean="0"/>
              <a:t>8/3/2021</a:t>
            </a:fld>
            <a:endParaRPr lang="en-US" dirty="0"/>
          </a:p>
        </p:txBody>
      </p:sp>
      <p:sp>
        <p:nvSpPr>
          <p:cNvPr id="3" name="Footer Placeholder 2">
            <a:extLst>
              <a:ext uri="{FF2B5EF4-FFF2-40B4-BE49-F238E27FC236}">
                <a16:creationId xmlns:a16="http://schemas.microsoft.com/office/drawing/2014/main" xmlns="" id="{1683344A-083E-724F-AD68-1876CD27A4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88F2EA74-B8FE-B743-87C3-926AC6123A31}"/>
              </a:ext>
            </a:extLst>
          </p:cNvPr>
          <p:cNvSpPr>
            <a:spLocks noGrp="1"/>
          </p:cNvSpPr>
          <p:nvPr>
            <p:ph type="sldNum" sz="quarter" idx="12"/>
          </p:nvPr>
        </p:nvSpPr>
        <p:spPr/>
        <p:txBody>
          <a:bodyPr/>
          <a:lstStyle/>
          <a:p>
            <a:fld id="{24B3F3C2-DED3-9046-BE9C-83BFCD0EA3F1}" type="slidenum">
              <a:rPr lang="en-US" smtClean="0"/>
              <a:t>‹#›</a:t>
            </a:fld>
            <a:endParaRPr lang="en-US" dirty="0"/>
          </a:p>
        </p:txBody>
      </p:sp>
    </p:spTree>
    <p:extLst>
      <p:ext uri="{BB962C8B-B14F-4D97-AF65-F5344CB8AC3E}">
        <p14:creationId xmlns:p14="http://schemas.microsoft.com/office/powerpoint/2010/main" val="70986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F2014-95A4-7345-952C-30EC632A8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587002E-5B64-7047-813B-0362AB55D9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EDFB09F-AED0-1B4D-A731-0DCCD24C8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D09EB17-967F-F045-ACF8-7F54C0F0B2BF}"/>
              </a:ext>
            </a:extLst>
          </p:cNvPr>
          <p:cNvSpPr>
            <a:spLocks noGrp="1"/>
          </p:cNvSpPr>
          <p:nvPr>
            <p:ph type="dt" sz="half" idx="10"/>
          </p:nvPr>
        </p:nvSpPr>
        <p:spPr/>
        <p:txBody>
          <a:bodyPr/>
          <a:lstStyle/>
          <a:p>
            <a:fld id="{C825BF37-6AE2-824D-8FEF-29E0F8C7F0E8}" type="datetimeFigureOut">
              <a:rPr lang="en-US" smtClean="0"/>
              <a:t>8/3/2021</a:t>
            </a:fld>
            <a:endParaRPr lang="en-US" dirty="0"/>
          </a:p>
        </p:txBody>
      </p:sp>
      <p:sp>
        <p:nvSpPr>
          <p:cNvPr id="6" name="Footer Placeholder 5">
            <a:extLst>
              <a:ext uri="{FF2B5EF4-FFF2-40B4-BE49-F238E27FC236}">
                <a16:creationId xmlns:a16="http://schemas.microsoft.com/office/drawing/2014/main" xmlns="" id="{22E35BF5-25B1-8F44-89A5-0BC9A936EA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DB408B0-B9DD-F64C-9DE0-1AFECB8041A1}"/>
              </a:ext>
            </a:extLst>
          </p:cNvPr>
          <p:cNvSpPr>
            <a:spLocks noGrp="1"/>
          </p:cNvSpPr>
          <p:nvPr>
            <p:ph type="sldNum" sz="quarter" idx="12"/>
          </p:nvPr>
        </p:nvSpPr>
        <p:spPr/>
        <p:txBody>
          <a:bodyPr/>
          <a:lstStyle/>
          <a:p>
            <a:fld id="{24B3F3C2-DED3-9046-BE9C-83BFCD0EA3F1}" type="slidenum">
              <a:rPr lang="en-US" smtClean="0"/>
              <a:t>‹#›</a:t>
            </a:fld>
            <a:endParaRPr lang="en-US" dirty="0"/>
          </a:p>
        </p:txBody>
      </p:sp>
    </p:spTree>
    <p:extLst>
      <p:ext uri="{BB962C8B-B14F-4D97-AF65-F5344CB8AC3E}">
        <p14:creationId xmlns:p14="http://schemas.microsoft.com/office/powerpoint/2010/main" val="92511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EC0A9-5BA2-EB4C-BAB9-61F74A684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1B260F6-D10D-2341-8A15-0E0062ACC8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DB1DE525-9900-7144-A06C-1C4377D40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D5E3724-51CB-A241-BEB8-72960489580E}"/>
              </a:ext>
            </a:extLst>
          </p:cNvPr>
          <p:cNvSpPr>
            <a:spLocks noGrp="1"/>
          </p:cNvSpPr>
          <p:nvPr>
            <p:ph type="dt" sz="half" idx="10"/>
          </p:nvPr>
        </p:nvSpPr>
        <p:spPr/>
        <p:txBody>
          <a:bodyPr/>
          <a:lstStyle/>
          <a:p>
            <a:fld id="{C825BF37-6AE2-824D-8FEF-29E0F8C7F0E8}" type="datetimeFigureOut">
              <a:rPr lang="en-US" smtClean="0"/>
              <a:t>8/3/2021</a:t>
            </a:fld>
            <a:endParaRPr lang="en-US" dirty="0"/>
          </a:p>
        </p:txBody>
      </p:sp>
      <p:sp>
        <p:nvSpPr>
          <p:cNvPr id="6" name="Footer Placeholder 5">
            <a:extLst>
              <a:ext uri="{FF2B5EF4-FFF2-40B4-BE49-F238E27FC236}">
                <a16:creationId xmlns:a16="http://schemas.microsoft.com/office/drawing/2014/main" xmlns="" id="{77C58EED-B5F8-464A-BF67-BC31260560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281094C-E20A-FD44-A5A4-587A0C9D6D18}"/>
              </a:ext>
            </a:extLst>
          </p:cNvPr>
          <p:cNvSpPr>
            <a:spLocks noGrp="1"/>
          </p:cNvSpPr>
          <p:nvPr>
            <p:ph type="sldNum" sz="quarter" idx="12"/>
          </p:nvPr>
        </p:nvSpPr>
        <p:spPr/>
        <p:txBody>
          <a:bodyPr/>
          <a:lstStyle/>
          <a:p>
            <a:fld id="{24B3F3C2-DED3-9046-BE9C-83BFCD0EA3F1}" type="slidenum">
              <a:rPr lang="en-US" smtClean="0"/>
              <a:t>‹#›</a:t>
            </a:fld>
            <a:endParaRPr lang="en-US" dirty="0"/>
          </a:p>
        </p:txBody>
      </p:sp>
    </p:spTree>
    <p:extLst>
      <p:ext uri="{BB962C8B-B14F-4D97-AF65-F5344CB8AC3E}">
        <p14:creationId xmlns:p14="http://schemas.microsoft.com/office/powerpoint/2010/main" val="133201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55728FA-EA69-6048-9DEC-E9DA31DB8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0EF5C31-9078-6349-8F9E-391E233576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E609A2-88B0-6B46-94A6-3F0D07EA56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5BF37-6AE2-824D-8FEF-29E0F8C7F0E8}" type="datetimeFigureOut">
              <a:rPr lang="en-US" smtClean="0"/>
              <a:t>8/3/2021</a:t>
            </a:fld>
            <a:endParaRPr lang="en-US" dirty="0"/>
          </a:p>
        </p:txBody>
      </p:sp>
      <p:sp>
        <p:nvSpPr>
          <p:cNvPr id="5" name="Footer Placeholder 4">
            <a:extLst>
              <a:ext uri="{FF2B5EF4-FFF2-40B4-BE49-F238E27FC236}">
                <a16:creationId xmlns:a16="http://schemas.microsoft.com/office/drawing/2014/main" xmlns="" id="{7DFAA6FE-2934-D246-B966-61580B11FD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19C1C4A2-D944-7E46-9220-18E4EFFE79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3F3C2-DED3-9046-BE9C-83BFCD0EA3F1}" type="slidenum">
              <a:rPr lang="en-US" smtClean="0"/>
              <a:t>‹#›</a:t>
            </a:fld>
            <a:endParaRPr lang="en-US" dirty="0"/>
          </a:p>
        </p:txBody>
      </p:sp>
    </p:spTree>
    <p:extLst>
      <p:ext uri="{BB962C8B-B14F-4D97-AF65-F5344CB8AC3E}">
        <p14:creationId xmlns:p14="http://schemas.microsoft.com/office/powerpoint/2010/main" val="1128724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aerial view of a city&#10;&#10;Description automatically generated with medium confidence">
            <a:extLst>
              <a:ext uri="{FF2B5EF4-FFF2-40B4-BE49-F238E27FC236}">
                <a16:creationId xmlns:a16="http://schemas.microsoft.com/office/drawing/2014/main" xmlns="" id="{50824679-0093-524A-B2FF-57741A40D76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12192001" cy="6104586"/>
          </a:xfrm>
          <a:prstGeom prst="rect">
            <a:avLst/>
          </a:prstGeom>
          <a:solidFill>
            <a:schemeClr val="bg1"/>
          </a:solidFill>
          <a:ln>
            <a:noFill/>
          </a:ln>
          <a:effectLst>
            <a:softEdge rad="463778"/>
          </a:effectLst>
        </p:spPr>
      </p:pic>
      <p:sp>
        <p:nvSpPr>
          <p:cNvPr id="11" name="Rectangle 10">
            <a:extLst>
              <a:ext uri="{FF2B5EF4-FFF2-40B4-BE49-F238E27FC236}">
                <a16:creationId xmlns:a16="http://schemas.microsoft.com/office/drawing/2014/main" xmlns="" id="{38C920A5-75CA-6746-84E0-55E7D2FAF54F}"/>
              </a:ext>
            </a:extLst>
          </p:cNvPr>
          <p:cNvSpPr/>
          <p:nvPr/>
        </p:nvSpPr>
        <p:spPr>
          <a:xfrm>
            <a:off x="514969" y="1716847"/>
            <a:ext cx="7315200" cy="3004142"/>
          </a:xfrm>
          <a:prstGeom prst="rect">
            <a:avLst/>
          </a:prstGeom>
          <a:solidFill>
            <a:schemeClr val="bg1">
              <a:alpha val="64000"/>
            </a:schemeClr>
          </a:solidFill>
          <a:ln>
            <a:noFill/>
          </a:ln>
          <a:effectLst>
            <a:softEdge rad="463778"/>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ext&#10;&#10;Description automatically generated">
            <a:extLst>
              <a:ext uri="{FF2B5EF4-FFF2-40B4-BE49-F238E27FC236}">
                <a16:creationId xmlns:a16="http://schemas.microsoft.com/office/drawing/2014/main" xmlns="" id="{BF64AA0A-442B-9644-95F9-8D271970706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88558" y="357039"/>
            <a:ext cx="3277679" cy="120912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xmlns="" id="{88022063-ACF1-4342-91C2-354D553FB57C}"/>
              </a:ext>
            </a:extLst>
          </p:cNvPr>
          <p:cNvSpPr txBox="1"/>
          <p:nvPr/>
        </p:nvSpPr>
        <p:spPr>
          <a:xfrm>
            <a:off x="214648" y="5727710"/>
            <a:ext cx="11977352" cy="830997"/>
          </a:xfrm>
          <a:prstGeom prst="rect">
            <a:avLst/>
          </a:prstGeom>
          <a:noFill/>
        </p:spPr>
        <p:txBody>
          <a:bodyPr wrap="square" rtlCol="0">
            <a:spAutoFit/>
          </a:bodyPr>
          <a:lstStyle/>
          <a:p>
            <a:pPr algn="ctr"/>
            <a:r>
              <a:rPr lang="en-US" sz="2400" b="1" dirty="0">
                <a:latin typeface="Myriad Pro" panose="020B0503030403020204" pitchFamily="34" charset="0"/>
              </a:rPr>
              <a:t>“Connecting Downtown, Old Town, and the Westside to the Marina District, the Waterfront, Bayshore Bikeway and Naval Base San </a:t>
            </a:r>
            <a:r>
              <a:rPr lang="en-US" sz="2400" b="1" dirty="0" smtClean="0">
                <a:latin typeface="Myriad Pro" panose="020B0503030403020204" pitchFamily="34" charset="0"/>
              </a:rPr>
              <a:t>Diego” </a:t>
            </a:r>
            <a:endParaRPr lang="en-US" sz="2400" b="1" dirty="0">
              <a:latin typeface="Myriad Pro" panose="020B0503030403020204" pitchFamily="34" charset="0"/>
            </a:endParaRPr>
          </a:p>
        </p:txBody>
      </p:sp>
      <p:pic>
        <p:nvPicPr>
          <p:cNvPr id="3" name="Picture 2" descr="Icon&#10;&#10;Description automatically generated">
            <a:extLst>
              <a:ext uri="{FF2B5EF4-FFF2-40B4-BE49-F238E27FC236}">
                <a16:creationId xmlns:a16="http://schemas.microsoft.com/office/drawing/2014/main" xmlns="" id="{8A7E2FEB-0693-0C48-9050-DD937B843665}"/>
              </a:ext>
            </a:extLst>
          </p:cNvPr>
          <p:cNvPicPr>
            <a:picLocks noChangeAspect="1"/>
          </p:cNvPicPr>
          <p:nvPr/>
        </p:nvPicPr>
        <p:blipFill>
          <a:blip r:embed="rId4"/>
          <a:stretch>
            <a:fillRect/>
          </a:stretch>
        </p:blipFill>
        <p:spPr>
          <a:xfrm>
            <a:off x="10572215" y="462950"/>
            <a:ext cx="997306" cy="997306"/>
          </a:xfrm>
          <a:prstGeom prst="rect">
            <a:avLst/>
          </a:prstGeom>
          <a:effectLst>
            <a:outerShdw blurRad="50800" dist="38100" dir="2700000" algn="tl" rotWithShape="0">
              <a:prstClr val="black">
                <a:alpha val="40000"/>
              </a:prstClr>
            </a:outerShdw>
          </a:effectLst>
        </p:spPr>
      </p:pic>
      <p:sp>
        <p:nvSpPr>
          <p:cNvPr id="8" name="Title 1"/>
          <p:cNvSpPr>
            <a:spLocks noGrp="1"/>
          </p:cNvSpPr>
          <p:nvPr>
            <p:ph type="ctrTitle"/>
          </p:nvPr>
        </p:nvSpPr>
        <p:spPr>
          <a:xfrm>
            <a:off x="1253544" y="2409277"/>
            <a:ext cx="5816958" cy="1355344"/>
          </a:xfrm>
        </p:spPr>
        <p:txBody>
          <a:bodyPr>
            <a:normAutofit fontScale="90000"/>
          </a:bodyPr>
          <a:lstStyle/>
          <a:p>
            <a:r>
              <a:rPr lang="en-US" sz="9800" dirty="0" smtClean="0"/>
              <a:t>FRANC</a:t>
            </a:r>
            <a:r>
              <a:rPr lang="en-US" dirty="0"/>
              <a:t/>
            </a:r>
            <a:br>
              <a:rPr lang="en-US" dirty="0"/>
            </a:br>
            <a:r>
              <a:rPr lang="en-US" sz="3600" dirty="0" smtClean="0"/>
              <a:t>Free Ride Around National City</a:t>
            </a:r>
            <a:endParaRPr lang="en-US" sz="3600" dirty="0"/>
          </a:p>
        </p:txBody>
      </p:sp>
      <p:sp>
        <p:nvSpPr>
          <p:cNvPr id="12" name="Subtitle 2"/>
          <p:cNvSpPr>
            <a:spLocks noGrp="1"/>
          </p:cNvSpPr>
          <p:nvPr>
            <p:ph type="subTitle" idx="1"/>
          </p:nvPr>
        </p:nvSpPr>
        <p:spPr>
          <a:xfrm>
            <a:off x="1522927" y="3725736"/>
            <a:ext cx="5858814" cy="577213"/>
          </a:xfrm>
        </p:spPr>
        <p:txBody>
          <a:bodyPr>
            <a:normAutofit fontScale="85000" lnSpcReduction="20000"/>
          </a:bodyPr>
          <a:lstStyle/>
          <a:p>
            <a:r>
              <a:rPr lang="en-US" dirty="0" smtClean="0"/>
              <a:t>Item 24 – August 3</a:t>
            </a:r>
            <a:r>
              <a:rPr lang="en-US" baseline="30000" dirty="0" smtClean="0"/>
              <a:t>rd</a:t>
            </a:r>
            <a:r>
              <a:rPr lang="en-US" dirty="0" smtClean="0"/>
              <a:t> 2021 </a:t>
            </a:r>
            <a:br>
              <a:rPr lang="en-US" dirty="0" smtClean="0"/>
            </a:br>
            <a:r>
              <a:rPr lang="en-US" dirty="0" smtClean="0"/>
              <a:t>City of National City Council Meeting</a:t>
            </a:r>
            <a:endParaRPr lang="en-US" dirty="0"/>
          </a:p>
        </p:txBody>
      </p:sp>
    </p:spTree>
    <p:extLst>
      <p:ext uri="{BB962C8B-B14F-4D97-AF65-F5344CB8AC3E}">
        <p14:creationId xmlns:p14="http://schemas.microsoft.com/office/powerpoint/2010/main" val="3298993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aerial view of a city&#10;&#10;Description automatically generated with medium confidence">
            <a:extLst>
              <a:ext uri="{FF2B5EF4-FFF2-40B4-BE49-F238E27FC236}">
                <a16:creationId xmlns:a16="http://schemas.microsoft.com/office/drawing/2014/main" xmlns="" id="{50824679-0093-524A-B2FF-57741A40D76F}"/>
              </a:ext>
            </a:extLst>
          </p:cNvPr>
          <p:cNvPicPr>
            <a:picLocks noChangeAspect="1"/>
          </p:cNvPicPr>
          <p:nvPr/>
        </p:nvPicPr>
        <p:blipFill rotWithShape="1">
          <a:blip r:embed="rId2" cstate="print">
            <a:alphaModFix amt="60000"/>
            <a:extLst>
              <a:ext uri="{28A0092B-C50C-407E-A947-70E740481C1C}">
                <a14:useLocalDpi xmlns:a14="http://schemas.microsoft.com/office/drawing/2010/main"/>
              </a:ext>
            </a:extLst>
          </a:blip>
          <a:srcRect/>
          <a:stretch/>
        </p:blipFill>
        <p:spPr>
          <a:xfrm>
            <a:off x="-1" y="0"/>
            <a:ext cx="12192001" cy="6858000"/>
          </a:xfrm>
          <a:prstGeom prst="rect">
            <a:avLst/>
          </a:prstGeom>
          <a:solidFill>
            <a:schemeClr val="bg1"/>
          </a:solidFill>
          <a:ln>
            <a:noFill/>
          </a:ln>
          <a:effectLst/>
        </p:spPr>
      </p:pic>
      <p:sp>
        <p:nvSpPr>
          <p:cNvPr id="24" name="Rectangle 23">
            <a:extLst>
              <a:ext uri="{FF2B5EF4-FFF2-40B4-BE49-F238E27FC236}">
                <a16:creationId xmlns:a16="http://schemas.microsoft.com/office/drawing/2014/main" xmlns="" id="{C67901A0-414E-2146-BAB9-55CA3840AF29}"/>
              </a:ext>
            </a:extLst>
          </p:cNvPr>
          <p:cNvSpPr/>
          <p:nvPr/>
        </p:nvSpPr>
        <p:spPr>
          <a:xfrm>
            <a:off x="-2" y="1249254"/>
            <a:ext cx="12003111" cy="3979570"/>
          </a:xfrm>
          <a:prstGeom prst="rect">
            <a:avLst/>
          </a:prstGeom>
          <a:solidFill>
            <a:schemeClr val="bg1">
              <a:alpha val="44627"/>
            </a:schemeClr>
          </a:solidFill>
          <a:ln>
            <a:noFill/>
          </a:ln>
          <a:effectLst>
            <a:softEdge rad="463778"/>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xmlns="" id="{84BDB24A-0017-4744-B33C-51FD9C268C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04340" y="4996697"/>
            <a:ext cx="4383316" cy="1616995"/>
          </a:xfrm>
          <a:prstGeom prst="rect">
            <a:avLst/>
          </a:prstGeom>
          <a:effectLst>
            <a:outerShdw blurRad="50800" dist="38100" dir="2700000" algn="tl" rotWithShape="0">
              <a:prstClr val="black">
                <a:alpha val="25000"/>
              </a:prstClr>
            </a:outerShdw>
          </a:effectLst>
        </p:spPr>
      </p:pic>
      <p:sp>
        <p:nvSpPr>
          <p:cNvPr id="13" name="Title 1"/>
          <p:cNvSpPr txBox="1">
            <a:spLocks/>
          </p:cNvSpPr>
          <p:nvPr/>
        </p:nvSpPr>
        <p:spPr>
          <a:xfrm>
            <a:off x="-2" y="135709"/>
            <a:ext cx="12192001" cy="8032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smtClean="0"/>
              <a:t>Clean Mobility Option Voucher Pilot Program</a:t>
            </a:r>
            <a:endParaRPr lang="en-US" sz="4800" dirty="0"/>
          </a:p>
        </p:txBody>
      </p:sp>
      <p:sp>
        <p:nvSpPr>
          <p:cNvPr id="8"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t>Staff is recommending adoption of the Resolution: </a:t>
            </a:r>
          </a:p>
          <a:p>
            <a:pPr algn="l"/>
            <a:endParaRPr lang="en-US" dirty="0" smtClean="0"/>
          </a:p>
          <a:p>
            <a:pPr algn="l"/>
            <a:r>
              <a:rPr lang="en-US" dirty="0" smtClean="0"/>
              <a:t>(1) approving participation in the Clean Mobility Options (CMO) voucher pilot program from the California air resources board for the Free Ride Around National City (FRANC) Neighborhood Electric Vehicle (NEV) system and (2) authorizing the city manager to execute the approval of CMO voucher funds, reiterate CMO program commitment, and compliance with CMO program requirements to the CMO program administrator team</a:t>
            </a:r>
          </a:p>
          <a:p>
            <a:pPr algn="l"/>
            <a:endParaRPr lang="en-US" dirty="0" smtClean="0"/>
          </a:p>
        </p:txBody>
      </p:sp>
    </p:spTree>
    <p:extLst>
      <p:ext uri="{BB962C8B-B14F-4D97-AF65-F5344CB8AC3E}">
        <p14:creationId xmlns:p14="http://schemas.microsoft.com/office/powerpoint/2010/main" val="1081951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aerial view of a city&#10;&#10;Description automatically generated with medium confidence">
            <a:extLst>
              <a:ext uri="{FF2B5EF4-FFF2-40B4-BE49-F238E27FC236}">
                <a16:creationId xmlns:a16="http://schemas.microsoft.com/office/drawing/2014/main" xmlns="" id="{50824679-0093-524A-B2FF-57741A40D76F}"/>
              </a:ext>
            </a:extLst>
          </p:cNvPr>
          <p:cNvPicPr>
            <a:picLocks noChangeAspect="1"/>
          </p:cNvPicPr>
          <p:nvPr/>
        </p:nvPicPr>
        <p:blipFill rotWithShape="1">
          <a:blip r:embed="rId2" cstate="print">
            <a:alphaModFix amt="60000"/>
            <a:extLst>
              <a:ext uri="{28A0092B-C50C-407E-A947-70E740481C1C}">
                <a14:useLocalDpi xmlns:a14="http://schemas.microsoft.com/office/drawing/2010/main"/>
              </a:ext>
            </a:extLst>
          </a:blip>
          <a:srcRect/>
          <a:stretch/>
        </p:blipFill>
        <p:spPr>
          <a:xfrm>
            <a:off x="-1" y="0"/>
            <a:ext cx="12192001" cy="6858000"/>
          </a:xfrm>
          <a:prstGeom prst="rect">
            <a:avLst/>
          </a:prstGeom>
          <a:solidFill>
            <a:schemeClr val="bg1"/>
          </a:solidFill>
          <a:ln>
            <a:noFill/>
          </a:ln>
          <a:effectLst/>
        </p:spPr>
      </p:pic>
      <p:sp>
        <p:nvSpPr>
          <p:cNvPr id="8" name="Rectangle 7">
            <a:extLst>
              <a:ext uri="{FF2B5EF4-FFF2-40B4-BE49-F238E27FC236}">
                <a16:creationId xmlns:a16="http://schemas.microsoft.com/office/drawing/2014/main" xmlns="" id="{D505C674-59B0-194A-AB1B-92ED22ED1A97}"/>
              </a:ext>
            </a:extLst>
          </p:cNvPr>
          <p:cNvSpPr/>
          <p:nvPr/>
        </p:nvSpPr>
        <p:spPr>
          <a:xfrm>
            <a:off x="4855937" y="255792"/>
            <a:ext cx="7315200" cy="3004142"/>
          </a:xfrm>
          <a:prstGeom prst="rect">
            <a:avLst/>
          </a:prstGeom>
          <a:solidFill>
            <a:schemeClr val="bg1">
              <a:alpha val="44627"/>
            </a:schemeClr>
          </a:solidFill>
          <a:ln>
            <a:noFill/>
          </a:ln>
          <a:effectLst>
            <a:softEdge rad="463778"/>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window&#10;&#10;Description automatically generated">
            <a:extLst>
              <a:ext uri="{FF2B5EF4-FFF2-40B4-BE49-F238E27FC236}">
                <a16:creationId xmlns:a16="http://schemas.microsoft.com/office/drawing/2014/main" xmlns="" id="{2286C21D-6056-C442-A0C2-8C1CF8EFF4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45974" y="3357313"/>
            <a:ext cx="6825163" cy="3745179"/>
          </a:xfrm>
          <a:prstGeom prst="rect">
            <a:avLst/>
          </a:prstGeom>
          <a:effectLst>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xmlns="" id="{6CD2D1A2-B49B-C34C-BFCA-4D41E225820F}"/>
              </a:ext>
            </a:extLst>
          </p:cNvPr>
          <p:cNvGrpSpPr/>
          <p:nvPr/>
        </p:nvGrpSpPr>
        <p:grpSpPr>
          <a:xfrm>
            <a:off x="6697579" y="5237482"/>
            <a:ext cx="4273304" cy="1015663"/>
            <a:chOff x="6207776" y="4763129"/>
            <a:chExt cx="4273304" cy="1015663"/>
          </a:xfrm>
        </p:grpSpPr>
        <p:sp>
          <p:nvSpPr>
            <p:cNvPr id="2" name="TextBox 1">
              <a:extLst>
                <a:ext uri="{FF2B5EF4-FFF2-40B4-BE49-F238E27FC236}">
                  <a16:creationId xmlns:a16="http://schemas.microsoft.com/office/drawing/2014/main" xmlns="" id="{BCFE4FE0-E292-A243-A7DA-94F9CDF836A2}"/>
                </a:ext>
              </a:extLst>
            </p:cNvPr>
            <p:cNvSpPr txBox="1"/>
            <p:nvPr/>
          </p:nvSpPr>
          <p:spPr>
            <a:xfrm>
              <a:off x="7851323" y="4763129"/>
              <a:ext cx="1023340" cy="461665"/>
            </a:xfrm>
            <a:prstGeom prst="rect">
              <a:avLst/>
            </a:prstGeom>
            <a:noFill/>
            <a:effectLst>
              <a:glow rad="602452">
                <a:schemeClr val="accent1">
                  <a:alpha val="0"/>
                </a:schemeClr>
              </a:glow>
            </a:effectLst>
          </p:spPr>
          <p:txBody>
            <a:bodyPr wrap="square" rtlCol="0">
              <a:spAutoFit/>
            </a:bodyPr>
            <a:lstStyle/>
            <a:p>
              <a:r>
                <a:rPr lang="en-US" sz="2400" dirty="0">
                  <a:solidFill>
                    <a:srgbClr val="0070C0"/>
                  </a:solidFill>
                  <a:effectLst>
                    <a:glow rad="63500">
                      <a:schemeClr val="bg1">
                        <a:alpha val="40000"/>
                      </a:schemeClr>
                    </a:glow>
                  </a:effectLst>
                  <a:latin typeface="Myriad Pro Black Cond" panose="020B0503030403020204" pitchFamily="34" charset="0"/>
                </a:rPr>
                <a:t>A</a:t>
              </a:r>
              <a:r>
                <a:rPr lang="en-US" sz="2400" dirty="0">
                  <a:effectLst>
                    <a:glow rad="63500">
                      <a:schemeClr val="bg1">
                        <a:alpha val="40000"/>
                      </a:schemeClr>
                    </a:glow>
                  </a:effectLst>
                  <a:latin typeface="Myriad Pro Black Cond" panose="020B0503030403020204" pitchFamily="34" charset="0"/>
                </a:rPr>
                <a:t>round </a:t>
              </a:r>
            </a:p>
          </p:txBody>
        </p:sp>
        <p:sp>
          <p:nvSpPr>
            <p:cNvPr id="17" name="TextBox 16">
              <a:extLst>
                <a:ext uri="{FF2B5EF4-FFF2-40B4-BE49-F238E27FC236}">
                  <a16:creationId xmlns:a16="http://schemas.microsoft.com/office/drawing/2014/main" xmlns="" id="{4D968A82-B7E8-104C-BBD8-D5621ED1FB5F}"/>
                </a:ext>
              </a:extLst>
            </p:cNvPr>
            <p:cNvSpPr txBox="1"/>
            <p:nvPr/>
          </p:nvSpPr>
          <p:spPr>
            <a:xfrm>
              <a:off x="6207776" y="4777451"/>
              <a:ext cx="1386277" cy="461665"/>
            </a:xfrm>
            <a:prstGeom prst="rect">
              <a:avLst/>
            </a:prstGeom>
            <a:noFill/>
            <a:effectLst>
              <a:glow rad="602452">
                <a:schemeClr val="accent1">
                  <a:alpha val="0"/>
                </a:schemeClr>
              </a:glow>
            </a:effectLst>
          </p:spPr>
          <p:txBody>
            <a:bodyPr wrap="square" rtlCol="0">
              <a:spAutoFit/>
            </a:bodyPr>
            <a:lstStyle/>
            <a:p>
              <a:pPr marL="11113" algn="r"/>
              <a:r>
                <a:rPr lang="en-US" sz="2400" dirty="0">
                  <a:solidFill>
                    <a:srgbClr val="0070C0"/>
                  </a:solidFill>
                  <a:effectLst>
                    <a:glow rad="63500">
                      <a:schemeClr val="bg1">
                        <a:alpha val="40000"/>
                      </a:schemeClr>
                    </a:glow>
                  </a:effectLst>
                  <a:latin typeface="Myriad Pro Black Cond" panose="020B0503030403020204" pitchFamily="34" charset="0"/>
                </a:rPr>
                <a:t>F</a:t>
              </a:r>
              <a:r>
                <a:rPr lang="en-US" sz="2400" dirty="0">
                  <a:effectLst>
                    <a:glow rad="63500">
                      <a:schemeClr val="bg1">
                        <a:alpha val="40000"/>
                      </a:schemeClr>
                    </a:glow>
                  </a:effectLst>
                  <a:latin typeface="Myriad Pro Black Cond" panose="020B0503030403020204" pitchFamily="34" charset="0"/>
                </a:rPr>
                <a:t>ree </a:t>
              </a:r>
              <a:r>
                <a:rPr lang="en-US" sz="2400" dirty="0" smtClean="0">
                  <a:effectLst>
                    <a:glow rad="63500">
                      <a:schemeClr val="bg1">
                        <a:alpha val="40000"/>
                      </a:schemeClr>
                    </a:glow>
                  </a:effectLst>
                  <a:latin typeface="Myriad Pro Black Cond" panose="020B0503030403020204" pitchFamily="34" charset="0"/>
                </a:rPr>
                <a:t>   </a:t>
              </a:r>
              <a:r>
                <a:rPr lang="en-US" sz="2400" dirty="0" smtClean="0">
                  <a:solidFill>
                    <a:schemeClr val="accent1"/>
                  </a:solidFill>
                  <a:effectLst>
                    <a:glow rad="63500">
                      <a:schemeClr val="bg1">
                        <a:alpha val="40000"/>
                      </a:schemeClr>
                    </a:glow>
                  </a:effectLst>
                  <a:latin typeface="Myriad Pro Black Cond" panose="020B0503030403020204" pitchFamily="34" charset="0"/>
                </a:rPr>
                <a:t>R</a:t>
              </a:r>
              <a:r>
                <a:rPr lang="en-US" sz="2400" dirty="0" smtClean="0">
                  <a:effectLst>
                    <a:glow rad="63500">
                      <a:schemeClr val="bg1">
                        <a:alpha val="40000"/>
                      </a:schemeClr>
                    </a:glow>
                  </a:effectLst>
                  <a:latin typeface="Myriad Pro Black Cond" panose="020B0503030403020204" pitchFamily="34" charset="0"/>
                </a:rPr>
                <a:t>ide</a:t>
              </a:r>
              <a:endParaRPr lang="en-US" sz="2400" dirty="0">
                <a:effectLst>
                  <a:glow rad="63500">
                    <a:schemeClr val="bg1">
                      <a:alpha val="40000"/>
                    </a:schemeClr>
                  </a:glow>
                </a:effectLst>
                <a:latin typeface="Myriad Pro Black Cond" panose="020B0503030403020204" pitchFamily="34" charset="0"/>
              </a:endParaRPr>
            </a:p>
          </p:txBody>
        </p:sp>
        <p:sp>
          <p:nvSpPr>
            <p:cNvPr id="18" name="TextBox 17">
              <a:extLst>
                <a:ext uri="{FF2B5EF4-FFF2-40B4-BE49-F238E27FC236}">
                  <a16:creationId xmlns:a16="http://schemas.microsoft.com/office/drawing/2014/main" xmlns="" id="{242D450F-5277-1049-8FEE-8B04BA20EB15}"/>
                </a:ext>
              </a:extLst>
            </p:cNvPr>
            <p:cNvSpPr txBox="1"/>
            <p:nvPr/>
          </p:nvSpPr>
          <p:spPr>
            <a:xfrm>
              <a:off x="8874663" y="4763129"/>
              <a:ext cx="1606417" cy="461665"/>
            </a:xfrm>
            <a:prstGeom prst="rect">
              <a:avLst/>
            </a:prstGeom>
            <a:noFill/>
            <a:effectLst>
              <a:glow rad="602452">
                <a:schemeClr val="accent1">
                  <a:alpha val="0"/>
                </a:schemeClr>
              </a:glow>
            </a:effectLst>
          </p:spPr>
          <p:txBody>
            <a:bodyPr wrap="square" rtlCol="0">
              <a:spAutoFit/>
            </a:bodyPr>
            <a:lstStyle/>
            <a:p>
              <a:pPr algn="r"/>
              <a:r>
                <a:rPr lang="en-US" sz="2400" dirty="0" smtClean="0">
                  <a:solidFill>
                    <a:srgbClr val="0070C0"/>
                  </a:solidFill>
                  <a:effectLst>
                    <a:glow rad="63500">
                      <a:schemeClr val="bg1">
                        <a:alpha val="40000"/>
                      </a:schemeClr>
                    </a:glow>
                  </a:effectLst>
                  <a:latin typeface="Myriad Pro Black Cond" panose="020B0503030403020204" pitchFamily="34" charset="0"/>
                </a:rPr>
                <a:t>N</a:t>
              </a:r>
              <a:r>
                <a:rPr lang="en-US" sz="2400" dirty="0" smtClean="0">
                  <a:effectLst>
                    <a:glow rad="63500">
                      <a:schemeClr val="bg1">
                        <a:alpha val="40000"/>
                      </a:schemeClr>
                    </a:glow>
                  </a:effectLst>
                  <a:latin typeface="Myriad Pro Black Cond" panose="020B0503030403020204" pitchFamily="34" charset="0"/>
                </a:rPr>
                <a:t>ational  </a:t>
              </a:r>
              <a:r>
                <a:rPr lang="en-US" sz="2400" dirty="0" smtClean="0">
                  <a:solidFill>
                    <a:srgbClr val="0070C0"/>
                  </a:solidFill>
                  <a:effectLst>
                    <a:glow rad="63500">
                      <a:schemeClr val="bg1">
                        <a:alpha val="40000"/>
                      </a:schemeClr>
                    </a:glow>
                  </a:effectLst>
                  <a:latin typeface="Myriad Pro Black Cond" panose="020B0503030403020204" pitchFamily="34" charset="0"/>
                </a:rPr>
                <a:t>C</a:t>
              </a:r>
              <a:r>
                <a:rPr lang="en-US" sz="2400" dirty="0" smtClean="0">
                  <a:effectLst>
                    <a:glow rad="63500">
                      <a:schemeClr val="bg1">
                        <a:alpha val="40000"/>
                      </a:schemeClr>
                    </a:glow>
                  </a:effectLst>
                  <a:latin typeface="Myriad Pro Black Cond" panose="020B0503030403020204" pitchFamily="34" charset="0"/>
                </a:rPr>
                <a:t>ity  </a:t>
              </a:r>
              <a:endParaRPr lang="en-US" sz="2400" dirty="0">
                <a:effectLst>
                  <a:glow rad="63500">
                    <a:schemeClr val="bg1">
                      <a:alpha val="40000"/>
                    </a:schemeClr>
                  </a:glow>
                </a:effectLst>
                <a:latin typeface="Myriad Pro Black Cond" panose="020B0503030403020204" pitchFamily="34" charset="0"/>
              </a:endParaRPr>
            </a:p>
          </p:txBody>
        </p:sp>
        <p:sp>
          <p:nvSpPr>
            <p:cNvPr id="19" name="TextBox 18">
              <a:extLst>
                <a:ext uri="{FF2B5EF4-FFF2-40B4-BE49-F238E27FC236}">
                  <a16:creationId xmlns:a16="http://schemas.microsoft.com/office/drawing/2014/main" xmlns="" id="{A86D03D2-5DF8-DA4C-8954-4541624DCB04}"/>
                </a:ext>
              </a:extLst>
            </p:cNvPr>
            <p:cNvSpPr txBox="1"/>
            <p:nvPr/>
          </p:nvSpPr>
          <p:spPr>
            <a:xfrm>
              <a:off x="6742256" y="5224794"/>
              <a:ext cx="2279094" cy="553998"/>
            </a:xfrm>
            <a:prstGeom prst="rect">
              <a:avLst/>
            </a:prstGeom>
            <a:noFill/>
            <a:effectLst>
              <a:glow rad="602452">
                <a:schemeClr val="accent1">
                  <a:alpha val="0"/>
                </a:schemeClr>
              </a:glow>
            </a:effectLst>
          </p:spPr>
          <p:txBody>
            <a:bodyPr wrap="square" rtlCol="0">
              <a:spAutoFit/>
            </a:bodyPr>
            <a:lstStyle/>
            <a:p>
              <a:pPr marL="11113" algn="r"/>
              <a:r>
                <a:rPr lang="en-US" sz="3000" b="1" dirty="0">
                  <a:solidFill>
                    <a:srgbClr val="0070C0"/>
                  </a:solidFill>
                  <a:effectLst>
                    <a:glow rad="63500">
                      <a:schemeClr val="bg1">
                        <a:alpha val="40000"/>
                      </a:schemeClr>
                    </a:glow>
                  </a:effectLst>
                  <a:latin typeface="Myriad Pro Black" panose="020B0503030403020204" pitchFamily="34" charset="0"/>
                </a:rPr>
                <a:t>FRANC</a:t>
              </a:r>
            </a:p>
          </p:txBody>
        </p:sp>
      </p:grpSp>
      <p:pic>
        <p:nvPicPr>
          <p:cNvPr id="25" name="Picture 24" descr="Text&#10;&#10;Description automatically generated">
            <a:extLst>
              <a:ext uri="{FF2B5EF4-FFF2-40B4-BE49-F238E27FC236}">
                <a16:creationId xmlns:a16="http://schemas.microsoft.com/office/drawing/2014/main" xmlns="" id="{A1F8DA5F-9680-4C48-9ACC-0931DEE7CB8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1178" y="299063"/>
            <a:ext cx="4383316" cy="1616995"/>
          </a:xfrm>
          <a:prstGeom prst="rect">
            <a:avLst/>
          </a:prstGeom>
          <a:effectLst>
            <a:outerShdw blurRad="50800" dist="38100" dir="2700000" algn="tl" rotWithShape="0">
              <a:prstClr val="black">
                <a:alpha val="25000"/>
              </a:prstClr>
            </a:outerShdw>
          </a:effectLst>
        </p:spPr>
      </p:pic>
      <p:sp>
        <p:nvSpPr>
          <p:cNvPr id="22" name="Content Placeholder 2"/>
          <p:cNvSpPr txBox="1">
            <a:spLocks/>
          </p:cNvSpPr>
          <p:nvPr/>
        </p:nvSpPr>
        <p:spPr>
          <a:xfrm>
            <a:off x="3255737" y="1140938"/>
            <a:ext cx="10515600" cy="28941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0" dirty="0" smtClean="0"/>
              <a:t>Questions?</a:t>
            </a:r>
          </a:p>
          <a:p>
            <a:endParaRPr lang="en-US" dirty="0" smtClean="0"/>
          </a:p>
        </p:txBody>
      </p:sp>
    </p:spTree>
    <p:extLst>
      <p:ext uri="{BB962C8B-B14F-4D97-AF65-F5344CB8AC3E}">
        <p14:creationId xmlns:p14="http://schemas.microsoft.com/office/powerpoint/2010/main" val="410750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 0 C -0.01224 -0.0007 -0.02461 -0.0007 -0.03685 -0.00186 C -0.03841 -0.00209 -0.03971 -0.00348 -0.04115 -0.00371 C -0.04466 -0.00463 -0.04818 -0.0051 -0.05169 -0.00556 C -0.06198 -0.01019 -0.04909 -0.00463 -0.0612 -0.00949 C -0.06263 -0.00996 -0.06393 -0.01088 -0.06537 -0.01135 C -0.06888 -0.01227 -0.07253 -0.0125 -0.07604 -0.0132 C -0.09518 -0.02454 -0.07904 -0.01574 -0.12982 -0.0132 C -0.13802 -0.01273 -0.14609 -0.01204 -0.15417 -0.01135 C -0.19831 0.01481 -0.15833 -0.00764 -0.27982 -0.00556 C -0.28802 -0.0044 -0.29609 -0.00209 -0.30417 -0.00186 C -0.34505 -0.00023 -0.38581 0 -0.42669 0 L -0.43086 0 " pathEditMode="relative" ptsTypes="AAAAAAAAAAAAAA">
                                      <p:cBhvr>
                                        <p:cTn id="6" dur="2000" fill="hold"/>
                                        <p:tgtEl>
                                          <p:spTgt spid="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 0 C -0.01224 -0.0007 -0.02461 -0.0007 -0.03685 -0.00186 C -0.03841 -0.00209 -0.03971 -0.00348 -0.04115 -0.00371 C -0.04466 -0.00463 -0.04818 -0.0051 -0.05169 -0.00556 C -0.06198 -0.01019 -0.04909 -0.00463 -0.0612 -0.00949 C -0.06263 -0.00996 -0.06393 -0.01088 -0.06537 -0.01135 C -0.06888 -0.01227 -0.07253 -0.0125 -0.07604 -0.0132 C -0.09518 -0.02454 -0.07904 -0.01574 -0.12982 -0.0132 C -0.13802 -0.01273 -0.14609 -0.01204 -0.15417 -0.01135 C -0.19831 0.01481 -0.15833 -0.00764 -0.27982 -0.00556 C -0.28802 -0.0044 -0.29609 -0.00209 -0.30417 -0.00186 C -0.34505 -0.00023 -0.38581 0 -0.42669 0 L -0.43086 0 " pathEditMode="relative" ptsTypes="AAAAAAAAAAAAAA">
                                      <p:cBhvr>
                                        <p:cTn id="8"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aerial view of a city&#10;&#10;Description automatically generated with medium confidence">
            <a:extLst>
              <a:ext uri="{FF2B5EF4-FFF2-40B4-BE49-F238E27FC236}">
                <a16:creationId xmlns:a16="http://schemas.microsoft.com/office/drawing/2014/main" xmlns="" id="{50824679-0093-524A-B2FF-57741A40D76F}"/>
              </a:ext>
            </a:extLst>
          </p:cNvPr>
          <p:cNvPicPr>
            <a:picLocks noChangeAspect="1"/>
          </p:cNvPicPr>
          <p:nvPr/>
        </p:nvPicPr>
        <p:blipFill rotWithShape="1">
          <a:blip r:embed="rId2" cstate="print">
            <a:alphaModFix amt="60000"/>
            <a:extLst>
              <a:ext uri="{28A0092B-C50C-407E-A947-70E740481C1C}">
                <a14:useLocalDpi xmlns:a14="http://schemas.microsoft.com/office/drawing/2010/main"/>
              </a:ext>
            </a:extLst>
          </a:blip>
          <a:srcRect/>
          <a:stretch/>
        </p:blipFill>
        <p:spPr>
          <a:xfrm>
            <a:off x="-1" y="0"/>
            <a:ext cx="12192001" cy="6858000"/>
          </a:xfrm>
          <a:prstGeom prst="rect">
            <a:avLst/>
          </a:prstGeom>
          <a:solidFill>
            <a:schemeClr val="bg1"/>
          </a:solidFill>
          <a:ln>
            <a:noFill/>
          </a:ln>
          <a:effectLst/>
        </p:spPr>
      </p:pic>
      <p:sp>
        <p:nvSpPr>
          <p:cNvPr id="24" name="Rectangle 23">
            <a:extLst>
              <a:ext uri="{FF2B5EF4-FFF2-40B4-BE49-F238E27FC236}">
                <a16:creationId xmlns:a16="http://schemas.microsoft.com/office/drawing/2014/main" xmlns="" id="{C67901A0-414E-2146-BAB9-55CA3840AF29}"/>
              </a:ext>
            </a:extLst>
          </p:cNvPr>
          <p:cNvSpPr/>
          <p:nvPr/>
        </p:nvSpPr>
        <p:spPr>
          <a:xfrm>
            <a:off x="641178" y="3858413"/>
            <a:ext cx="4611733" cy="1446669"/>
          </a:xfrm>
          <a:prstGeom prst="rect">
            <a:avLst/>
          </a:prstGeom>
          <a:solidFill>
            <a:schemeClr val="bg1">
              <a:alpha val="44627"/>
            </a:schemeClr>
          </a:solidFill>
          <a:ln>
            <a:noFill/>
          </a:ln>
          <a:effectLst>
            <a:softEdge rad="463778"/>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 </a:t>
            </a:r>
            <a:r>
              <a:rPr lang="en-US" dirty="0">
                <a:solidFill>
                  <a:schemeClr val="tx1"/>
                </a:solidFill>
              </a:rPr>
              <a:t>provide funding for zero emission shared mobility options</a:t>
            </a:r>
            <a:endParaRPr lang="en-US" dirty="0">
              <a:solidFill>
                <a:schemeClr val="tx1"/>
              </a:solidFill>
            </a:endParaRPr>
          </a:p>
        </p:txBody>
      </p:sp>
      <p:pic>
        <p:nvPicPr>
          <p:cNvPr id="12" name="Picture 11" descr="Text&#10;&#10;Description automatically generated">
            <a:extLst>
              <a:ext uri="{FF2B5EF4-FFF2-40B4-BE49-F238E27FC236}">
                <a16:creationId xmlns:a16="http://schemas.microsoft.com/office/drawing/2014/main" xmlns="" id="{84BDB24A-0017-4744-B33C-51FD9C268C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1178" y="299063"/>
            <a:ext cx="4383316" cy="1616995"/>
          </a:xfrm>
          <a:prstGeom prst="rect">
            <a:avLst/>
          </a:prstGeom>
          <a:effectLst>
            <a:outerShdw blurRad="50800" dist="38100" dir="2700000" algn="tl" rotWithShape="0">
              <a:prstClr val="black">
                <a:alpha val="25000"/>
              </a:prstClr>
            </a:outerShdw>
          </a:effectLst>
        </p:spPr>
      </p:pic>
      <p:pic>
        <p:nvPicPr>
          <p:cNvPr id="16" name="Picture 15" descr="Graphical user interface&#10;&#10;Description automatically generated with medium confidence">
            <a:extLst>
              <a:ext uri="{FF2B5EF4-FFF2-40B4-BE49-F238E27FC236}">
                <a16:creationId xmlns:a16="http://schemas.microsoft.com/office/drawing/2014/main" xmlns="" id="{016458E1-A435-B149-8AF1-439246628F33}"/>
              </a:ext>
            </a:extLst>
          </p:cNvPr>
          <p:cNvPicPr>
            <a:picLocks noChangeAspect="1"/>
          </p:cNvPicPr>
          <p:nvPr/>
        </p:nvPicPr>
        <p:blipFill>
          <a:blip r:embed="rId4"/>
          <a:stretch>
            <a:fillRect/>
          </a:stretch>
        </p:blipFill>
        <p:spPr>
          <a:xfrm>
            <a:off x="5345425" y="243730"/>
            <a:ext cx="6205397" cy="1674014"/>
          </a:xfrm>
          <a:prstGeom prst="rect">
            <a:avLst/>
          </a:prstGeom>
          <a:effectLst>
            <a:outerShdw blurRad="50800" dist="12700" dir="2700000" sx="102000" sy="102000" algn="tl" rotWithShape="0">
              <a:prstClr val="black">
                <a:alpha val="25000"/>
              </a:prstClr>
            </a:outerShdw>
          </a:effectLst>
        </p:spPr>
      </p:pic>
      <p:pic>
        <p:nvPicPr>
          <p:cNvPr id="20" name="Picture 19">
            <a:extLst>
              <a:ext uri="{FF2B5EF4-FFF2-40B4-BE49-F238E27FC236}">
                <a16:creationId xmlns:a16="http://schemas.microsoft.com/office/drawing/2014/main" xmlns="" id="{DB50FCB9-F143-AF4E-A833-C9E178CE339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345425" y="2043432"/>
            <a:ext cx="6205397" cy="4570838"/>
          </a:xfrm>
          <a:prstGeom prst="rect">
            <a:avLst/>
          </a:prstGeom>
          <a:effectLst>
            <a:outerShdw blurRad="50800" dist="12700" dir="2700000" sx="102000" sy="102000" algn="tl" rotWithShape="0">
              <a:prstClr val="black">
                <a:alpha val="25000"/>
              </a:prstClr>
            </a:outerShdw>
          </a:effectLst>
        </p:spPr>
      </p:pic>
      <p:pic>
        <p:nvPicPr>
          <p:cNvPr id="22" name="Picture 21" descr="Icon&#10;&#10;Description automatically generated">
            <a:extLst>
              <a:ext uri="{FF2B5EF4-FFF2-40B4-BE49-F238E27FC236}">
                <a16:creationId xmlns:a16="http://schemas.microsoft.com/office/drawing/2014/main" xmlns="" id="{25A71D62-9928-3145-9234-CD7B5B43C2DA}"/>
              </a:ext>
            </a:extLst>
          </p:cNvPr>
          <p:cNvPicPr>
            <a:picLocks noChangeAspect="1"/>
          </p:cNvPicPr>
          <p:nvPr/>
        </p:nvPicPr>
        <p:blipFill>
          <a:blip r:embed="rId6"/>
          <a:stretch>
            <a:fillRect/>
          </a:stretch>
        </p:blipFill>
        <p:spPr>
          <a:xfrm>
            <a:off x="2019930" y="2508441"/>
            <a:ext cx="1625811" cy="1625811"/>
          </a:xfrm>
          <a:prstGeom prst="rect">
            <a:avLst/>
          </a:prstGeom>
          <a:effectLst>
            <a:outerShdw blurRad="50800" dist="38100" dir="2700000" algn="tl" rotWithShape="0">
              <a:prstClr val="black">
                <a:alpha val="25000"/>
              </a:prstClr>
            </a:outerShdw>
          </a:effectLst>
        </p:spPr>
      </p:pic>
      <p:sp>
        <p:nvSpPr>
          <p:cNvPr id="23" name="TextBox 22">
            <a:extLst>
              <a:ext uri="{FF2B5EF4-FFF2-40B4-BE49-F238E27FC236}">
                <a16:creationId xmlns:a16="http://schemas.microsoft.com/office/drawing/2014/main" xmlns="" id="{594ACE63-CAFE-5845-9142-CDB807DBC81A}"/>
              </a:ext>
            </a:extLst>
          </p:cNvPr>
          <p:cNvSpPr txBox="1"/>
          <p:nvPr/>
        </p:nvSpPr>
        <p:spPr>
          <a:xfrm>
            <a:off x="936967" y="5190735"/>
            <a:ext cx="3882501" cy="1200329"/>
          </a:xfrm>
          <a:prstGeom prst="rect">
            <a:avLst/>
          </a:prstGeom>
          <a:noFill/>
        </p:spPr>
        <p:txBody>
          <a:bodyPr wrap="square" rtlCol="0">
            <a:spAutoFit/>
          </a:bodyPr>
          <a:lstStyle/>
          <a:p>
            <a:pPr algn="ctr"/>
            <a:r>
              <a:rPr lang="en-US" sz="2400" b="1" dirty="0" smtClean="0">
                <a:latin typeface="Myriad Pro Light" panose="020B0403030403020204" pitchFamily="34" charset="0"/>
              </a:rPr>
              <a:t>National </a:t>
            </a:r>
            <a:r>
              <a:rPr lang="en-US" sz="2400" b="1" dirty="0">
                <a:latin typeface="Myriad Pro Light" panose="020B0403030403020204" pitchFamily="34" charset="0"/>
              </a:rPr>
              <a:t>City and Chula Vista only awards in San Diego County</a:t>
            </a:r>
          </a:p>
        </p:txBody>
      </p:sp>
      <p:sp>
        <p:nvSpPr>
          <p:cNvPr id="2" name="Rectangle 1"/>
          <p:cNvSpPr/>
          <p:nvPr/>
        </p:nvSpPr>
        <p:spPr>
          <a:xfrm>
            <a:off x="1232480" y="2102410"/>
            <a:ext cx="3061031" cy="369332"/>
          </a:xfrm>
          <a:prstGeom prst="rect">
            <a:avLst/>
          </a:prstGeom>
        </p:spPr>
        <p:txBody>
          <a:bodyPr wrap="none">
            <a:spAutoFit/>
          </a:bodyPr>
          <a:lstStyle/>
          <a:p>
            <a:r>
              <a:rPr lang="en-US" dirty="0"/>
              <a:t> California Air Resources Board</a:t>
            </a:r>
          </a:p>
        </p:txBody>
      </p:sp>
    </p:spTree>
    <p:extLst>
      <p:ext uri="{BB962C8B-B14F-4D97-AF65-F5344CB8AC3E}">
        <p14:creationId xmlns:p14="http://schemas.microsoft.com/office/powerpoint/2010/main" val="3411609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aerial view of a city&#10;&#10;Description automatically generated with medium confidence">
            <a:extLst>
              <a:ext uri="{FF2B5EF4-FFF2-40B4-BE49-F238E27FC236}">
                <a16:creationId xmlns:a16="http://schemas.microsoft.com/office/drawing/2014/main" xmlns="" id="{50824679-0093-524A-B2FF-57741A40D76F}"/>
              </a:ext>
            </a:extLst>
          </p:cNvPr>
          <p:cNvPicPr>
            <a:picLocks noChangeAspect="1"/>
          </p:cNvPicPr>
          <p:nvPr/>
        </p:nvPicPr>
        <p:blipFill rotWithShape="1">
          <a:blip r:embed="rId2" cstate="print">
            <a:alphaModFix amt="60000"/>
            <a:extLst>
              <a:ext uri="{28A0092B-C50C-407E-A947-70E740481C1C}">
                <a14:useLocalDpi xmlns:a14="http://schemas.microsoft.com/office/drawing/2010/main"/>
              </a:ext>
            </a:extLst>
          </a:blip>
          <a:srcRect/>
          <a:stretch/>
        </p:blipFill>
        <p:spPr>
          <a:xfrm>
            <a:off x="-1" y="0"/>
            <a:ext cx="12192001" cy="6858000"/>
          </a:xfrm>
          <a:prstGeom prst="rect">
            <a:avLst/>
          </a:prstGeom>
          <a:solidFill>
            <a:schemeClr val="bg1"/>
          </a:solidFill>
          <a:ln>
            <a:noFill/>
          </a:ln>
          <a:effectLst/>
        </p:spPr>
      </p:pic>
      <p:sp>
        <p:nvSpPr>
          <p:cNvPr id="8" name="Rectangle 7">
            <a:extLst>
              <a:ext uri="{FF2B5EF4-FFF2-40B4-BE49-F238E27FC236}">
                <a16:creationId xmlns:a16="http://schemas.microsoft.com/office/drawing/2014/main" xmlns="" id="{D505C674-59B0-194A-AB1B-92ED22ED1A97}"/>
              </a:ext>
            </a:extLst>
          </p:cNvPr>
          <p:cNvSpPr/>
          <p:nvPr/>
        </p:nvSpPr>
        <p:spPr>
          <a:xfrm>
            <a:off x="4855937" y="255792"/>
            <a:ext cx="7315200" cy="3004142"/>
          </a:xfrm>
          <a:prstGeom prst="rect">
            <a:avLst/>
          </a:prstGeom>
          <a:solidFill>
            <a:schemeClr val="bg1">
              <a:alpha val="44627"/>
            </a:schemeClr>
          </a:solidFill>
          <a:ln>
            <a:noFill/>
          </a:ln>
          <a:effectLst>
            <a:softEdge rad="463778"/>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window&#10;&#10;Description automatically generated">
            <a:extLst>
              <a:ext uri="{FF2B5EF4-FFF2-40B4-BE49-F238E27FC236}">
                <a16:creationId xmlns:a16="http://schemas.microsoft.com/office/drawing/2014/main" xmlns="" id="{2286C21D-6056-C442-A0C2-8C1CF8EFF4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54980" y="2957819"/>
            <a:ext cx="6825163" cy="3745179"/>
          </a:xfrm>
          <a:prstGeom prst="rect">
            <a:avLst/>
          </a:prstGeom>
          <a:effectLst>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xmlns="" id="{6CD2D1A2-B49B-C34C-BFCA-4D41E225820F}"/>
              </a:ext>
            </a:extLst>
          </p:cNvPr>
          <p:cNvGrpSpPr/>
          <p:nvPr/>
        </p:nvGrpSpPr>
        <p:grpSpPr>
          <a:xfrm>
            <a:off x="6206585" y="4837988"/>
            <a:ext cx="4273304" cy="1015663"/>
            <a:chOff x="6207776" y="4763129"/>
            <a:chExt cx="4273304" cy="1015663"/>
          </a:xfrm>
        </p:grpSpPr>
        <p:sp>
          <p:nvSpPr>
            <p:cNvPr id="2" name="TextBox 1">
              <a:extLst>
                <a:ext uri="{FF2B5EF4-FFF2-40B4-BE49-F238E27FC236}">
                  <a16:creationId xmlns:a16="http://schemas.microsoft.com/office/drawing/2014/main" xmlns="" id="{BCFE4FE0-E292-A243-A7DA-94F9CDF836A2}"/>
                </a:ext>
              </a:extLst>
            </p:cNvPr>
            <p:cNvSpPr txBox="1"/>
            <p:nvPr/>
          </p:nvSpPr>
          <p:spPr>
            <a:xfrm>
              <a:off x="7851323" y="4763129"/>
              <a:ext cx="1023340" cy="461665"/>
            </a:xfrm>
            <a:prstGeom prst="rect">
              <a:avLst/>
            </a:prstGeom>
            <a:noFill/>
            <a:effectLst>
              <a:glow rad="602452">
                <a:schemeClr val="accent1">
                  <a:alpha val="0"/>
                </a:schemeClr>
              </a:glow>
            </a:effectLst>
          </p:spPr>
          <p:txBody>
            <a:bodyPr wrap="square" rtlCol="0">
              <a:spAutoFit/>
            </a:bodyPr>
            <a:lstStyle/>
            <a:p>
              <a:r>
                <a:rPr lang="en-US" sz="2400" dirty="0">
                  <a:solidFill>
                    <a:srgbClr val="0070C0"/>
                  </a:solidFill>
                  <a:effectLst>
                    <a:glow rad="63500">
                      <a:schemeClr val="bg1">
                        <a:alpha val="40000"/>
                      </a:schemeClr>
                    </a:glow>
                  </a:effectLst>
                  <a:latin typeface="Myriad Pro Black Cond" panose="020B0503030403020204" pitchFamily="34" charset="0"/>
                </a:rPr>
                <a:t>A</a:t>
              </a:r>
              <a:r>
                <a:rPr lang="en-US" sz="2400" dirty="0">
                  <a:effectLst>
                    <a:glow rad="63500">
                      <a:schemeClr val="bg1">
                        <a:alpha val="40000"/>
                      </a:schemeClr>
                    </a:glow>
                  </a:effectLst>
                  <a:latin typeface="Myriad Pro Black Cond" panose="020B0503030403020204" pitchFamily="34" charset="0"/>
                </a:rPr>
                <a:t>round </a:t>
              </a:r>
            </a:p>
          </p:txBody>
        </p:sp>
        <p:sp>
          <p:nvSpPr>
            <p:cNvPr id="17" name="TextBox 16">
              <a:extLst>
                <a:ext uri="{FF2B5EF4-FFF2-40B4-BE49-F238E27FC236}">
                  <a16:creationId xmlns:a16="http://schemas.microsoft.com/office/drawing/2014/main" xmlns="" id="{4D968A82-B7E8-104C-BBD8-D5621ED1FB5F}"/>
                </a:ext>
              </a:extLst>
            </p:cNvPr>
            <p:cNvSpPr txBox="1"/>
            <p:nvPr/>
          </p:nvSpPr>
          <p:spPr>
            <a:xfrm>
              <a:off x="6207776" y="4777451"/>
              <a:ext cx="1386277" cy="461665"/>
            </a:xfrm>
            <a:prstGeom prst="rect">
              <a:avLst/>
            </a:prstGeom>
            <a:noFill/>
            <a:effectLst>
              <a:glow rad="602452">
                <a:schemeClr val="accent1">
                  <a:alpha val="0"/>
                </a:schemeClr>
              </a:glow>
            </a:effectLst>
          </p:spPr>
          <p:txBody>
            <a:bodyPr wrap="square" rtlCol="0">
              <a:spAutoFit/>
            </a:bodyPr>
            <a:lstStyle/>
            <a:p>
              <a:pPr marL="11113" algn="r"/>
              <a:r>
                <a:rPr lang="en-US" sz="2400" dirty="0">
                  <a:solidFill>
                    <a:srgbClr val="0070C0"/>
                  </a:solidFill>
                  <a:effectLst>
                    <a:glow rad="63500">
                      <a:schemeClr val="bg1">
                        <a:alpha val="40000"/>
                      </a:schemeClr>
                    </a:glow>
                  </a:effectLst>
                  <a:latin typeface="Myriad Pro Black Cond" panose="020B0503030403020204" pitchFamily="34" charset="0"/>
                </a:rPr>
                <a:t>F</a:t>
              </a:r>
              <a:r>
                <a:rPr lang="en-US" sz="2400" dirty="0">
                  <a:effectLst>
                    <a:glow rad="63500">
                      <a:schemeClr val="bg1">
                        <a:alpha val="40000"/>
                      </a:schemeClr>
                    </a:glow>
                  </a:effectLst>
                  <a:latin typeface="Myriad Pro Black Cond" panose="020B0503030403020204" pitchFamily="34" charset="0"/>
                </a:rPr>
                <a:t>ree </a:t>
              </a:r>
              <a:r>
                <a:rPr lang="en-US" sz="2400" dirty="0" smtClean="0">
                  <a:effectLst>
                    <a:glow rad="63500">
                      <a:schemeClr val="bg1">
                        <a:alpha val="40000"/>
                      </a:schemeClr>
                    </a:glow>
                  </a:effectLst>
                  <a:latin typeface="Myriad Pro Black Cond" panose="020B0503030403020204" pitchFamily="34" charset="0"/>
                </a:rPr>
                <a:t>   </a:t>
              </a:r>
              <a:r>
                <a:rPr lang="en-US" sz="2400" dirty="0" smtClean="0">
                  <a:solidFill>
                    <a:schemeClr val="accent1"/>
                  </a:solidFill>
                  <a:effectLst>
                    <a:glow rad="63500">
                      <a:schemeClr val="bg1">
                        <a:alpha val="40000"/>
                      </a:schemeClr>
                    </a:glow>
                  </a:effectLst>
                  <a:latin typeface="Myriad Pro Black Cond" panose="020B0503030403020204" pitchFamily="34" charset="0"/>
                </a:rPr>
                <a:t>R</a:t>
              </a:r>
              <a:r>
                <a:rPr lang="en-US" sz="2400" dirty="0" smtClean="0">
                  <a:effectLst>
                    <a:glow rad="63500">
                      <a:schemeClr val="bg1">
                        <a:alpha val="40000"/>
                      </a:schemeClr>
                    </a:glow>
                  </a:effectLst>
                  <a:latin typeface="Myriad Pro Black Cond" panose="020B0503030403020204" pitchFamily="34" charset="0"/>
                </a:rPr>
                <a:t>ide</a:t>
              </a:r>
              <a:endParaRPr lang="en-US" sz="2400" dirty="0">
                <a:effectLst>
                  <a:glow rad="63500">
                    <a:schemeClr val="bg1">
                      <a:alpha val="40000"/>
                    </a:schemeClr>
                  </a:glow>
                </a:effectLst>
                <a:latin typeface="Myriad Pro Black Cond" panose="020B0503030403020204" pitchFamily="34" charset="0"/>
              </a:endParaRPr>
            </a:p>
          </p:txBody>
        </p:sp>
        <p:sp>
          <p:nvSpPr>
            <p:cNvPr id="18" name="TextBox 17">
              <a:extLst>
                <a:ext uri="{FF2B5EF4-FFF2-40B4-BE49-F238E27FC236}">
                  <a16:creationId xmlns:a16="http://schemas.microsoft.com/office/drawing/2014/main" xmlns="" id="{242D450F-5277-1049-8FEE-8B04BA20EB15}"/>
                </a:ext>
              </a:extLst>
            </p:cNvPr>
            <p:cNvSpPr txBox="1"/>
            <p:nvPr/>
          </p:nvSpPr>
          <p:spPr>
            <a:xfrm>
              <a:off x="8874663" y="4763129"/>
              <a:ext cx="1606417" cy="461665"/>
            </a:xfrm>
            <a:prstGeom prst="rect">
              <a:avLst/>
            </a:prstGeom>
            <a:noFill/>
            <a:effectLst>
              <a:glow rad="602452">
                <a:schemeClr val="accent1">
                  <a:alpha val="0"/>
                </a:schemeClr>
              </a:glow>
            </a:effectLst>
          </p:spPr>
          <p:txBody>
            <a:bodyPr wrap="square" rtlCol="0">
              <a:spAutoFit/>
            </a:bodyPr>
            <a:lstStyle/>
            <a:p>
              <a:pPr algn="r"/>
              <a:r>
                <a:rPr lang="en-US" sz="2400" dirty="0" smtClean="0">
                  <a:solidFill>
                    <a:srgbClr val="0070C0"/>
                  </a:solidFill>
                  <a:effectLst>
                    <a:glow rad="63500">
                      <a:schemeClr val="bg1">
                        <a:alpha val="40000"/>
                      </a:schemeClr>
                    </a:glow>
                  </a:effectLst>
                  <a:latin typeface="Myriad Pro Black Cond" panose="020B0503030403020204" pitchFamily="34" charset="0"/>
                </a:rPr>
                <a:t>N</a:t>
              </a:r>
              <a:r>
                <a:rPr lang="en-US" sz="2400" dirty="0" smtClean="0">
                  <a:effectLst>
                    <a:glow rad="63500">
                      <a:schemeClr val="bg1">
                        <a:alpha val="40000"/>
                      </a:schemeClr>
                    </a:glow>
                  </a:effectLst>
                  <a:latin typeface="Myriad Pro Black Cond" panose="020B0503030403020204" pitchFamily="34" charset="0"/>
                </a:rPr>
                <a:t>ational  </a:t>
              </a:r>
              <a:r>
                <a:rPr lang="en-US" sz="2400" dirty="0" smtClean="0">
                  <a:solidFill>
                    <a:srgbClr val="0070C0"/>
                  </a:solidFill>
                  <a:effectLst>
                    <a:glow rad="63500">
                      <a:schemeClr val="bg1">
                        <a:alpha val="40000"/>
                      </a:schemeClr>
                    </a:glow>
                  </a:effectLst>
                  <a:latin typeface="Myriad Pro Black Cond" panose="020B0503030403020204" pitchFamily="34" charset="0"/>
                </a:rPr>
                <a:t>C</a:t>
              </a:r>
              <a:r>
                <a:rPr lang="en-US" sz="2400" dirty="0" smtClean="0">
                  <a:effectLst>
                    <a:glow rad="63500">
                      <a:schemeClr val="bg1">
                        <a:alpha val="40000"/>
                      </a:schemeClr>
                    </a:glow>
                  </a:effectLst>
                  <a:latin typeface="Myriad Pro Black Cond" panose="020B0503030403020204" pitchFamily="34" charset="0"/>
                </a:rPr>
                <a:t>ity  </a:t>
              </a:r>
              <a:endParaRPr lang="en-US" sz="2400" dirty="0">
                <a:effectLst>
                  <a:glow rad="63500">
                    <a:schemeClr val="bg1">
                      <a:alpha val="40000"/>
                    </a:schemeClr>
                  </a:glow>
                </a:effectLst>
                <a:latin typeface="Myriad Pro Black Cond" panose="020B0503030403020204" pitchFamily="34" charset="0"/>
              </a:endParaRPr>
            </a:p>
          </p:txBody>
        </p:sp>
        <p:sp>
          <p:nvSpPr>
            <p:cNvPr id="19" name="TextBox 18">
              <a:extLst>
                <a:ext uri="{FF2B5EF4-FFF2-40B4-BE49-F238E27FC236}">
                  <a16:creationId xmlns:a16="http://schemas.microsoft.com/office/drawing/2014/main" xmlns="" id="{A86D03D2-5DF8-DA4C-8954-4541624DCB04}"/>
                </a:ext>
              </a:extLst>
            </p:cNvPr>
            <p:cNvSpPr txBox="1"/>
            <p:nvPr/>
          </p:nvSpPr>
          <p:spPr>
            <a:xfrm>
              <a:off x="6742256" y="5224794"/>
              <a:ext cx="2279094" cy="553998"/>
            </a:xfrm>
            <a:prstGeom prst="rect">
              <a:avLst/>
            </a:prstGeom>
            <a:noFill/>
            <a:effectLst>
              <a:glow rad="602452">
                <a:schemeClr val="accent1">
                  <a:alpha val="0"/>
                </a:schemeClr>
              </a:glow>
            </a:effectLst>
          </p:spPr>
          <p:txBody>
            <a:bodyPr wrap="square" rtlCol="0">
              <a:spAutoFit/>
            </a:bodyPr>
            <a:lstStyle/>
            <a:p>
              <a:pPr marL="11113" algn="r"/>
              <a:r>
                <a:rPr lang="en-US" sz="3000" b="1" dirty="0">
                  <a:solidFill>
                    <a:srgbClr val="0070C0"/>
                  </a:solidFill>
                  <a:effectLst>
                    <a:glow rad="63500">
                      <a:schemeClr val="bg1">
                        <a:alpha val="40000"/>
                      </a:schemeClr>
                    </a:glow>
                  </a:effectLst>
                  <a:latin typeface="Myriad Pro Black" panose="020B0503030403020204" pitchFamily="34" charset="0"/>
                </a:rPr>
                <a:t>FRANC</a:t>
              </a:r>
            </a:p>
          </p:txBody>
        </p:sp>
      </p:grpSp>
      <p:sp>
        <p:nvSpPr>
          <p:cNvPr id="21" name="Rectangle 20">
            <a:extLst>
              <a:ext uri="{FF2B5EF4-FFF2-40B4-BE49-F238E27FC236}">
                <a16:creationId xmlns:a16="http://schemas.microsoft.com/office/drawing/2014/main" xmlns="" id="{14F7113D-8814-2F43-8003-6892A58E52FF}"/>
              </a:ext>
            </a:extLst>
          </p:cNvPr>
          <p:cNvSpPr/>
          <p:nvPr/>
        </p:nvSpPr>
        <p:spPr>
          <a:xfrm>
            <a:off x="-154545" y="1648496"/>
            <a:ext cx="5492850" cy="5519317"/>
          </a:xfrm>
          <a:prstGeom prst="rect">
            <a:avLst/>
          </a:prstGeom>
          <a:solidFill>
            <a:schemeClr val="bg1">
              <a:alpha val="44627"/>
            </a:schemeClr>
          </a:solidFill>
          <a:ln>
            <a:noFill/>
          </a:ln>
          <a:effectLst>
            <a:softEdge rad="463778"/>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Text&#10;&#10;Description automatically generated">
            <a:extLst>
              <a:ext uri="{FF2B5EF4-FFF2-40B4-BE49-F238E27FC236}">
                <a16:creationId xmlns:a16="http://schemas.microsoft.com/office/drawing/2014/main" xmlns="" id="{A1F8DA5F-9680-4C48-9ACC-0931DEE7CB8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1178" y="299063"/>
            <a:ext cx="4383316" cy="1616995"/>
          </a:xfrm>
          <a:prstGeom prst="rect">
            <a:avLst/>
          </a:prstGeom>
          <a:effectLst>
            <a:outerShdw blurRad="50800" dist="38100" dir="2700000" algn="tl" rotWithShape="0">
              <a:prstClr val="black">
                <a:alpha val="25000"/>
              </a:prstClr>
            </a:outerShdw>
          </a:effectLst>
        </p:spPr>
      </p:pic>
      <p:sp>
        <p:nvSpPr>
          <p:cNvPr id="15" name="Content Placeholder 2"/>
          <p:cNvSpPr txBox="1">
            <a:spLocks/>
          </p:cNvSpPr>
          <p:nvPr/>
        </p:nvSpPr>
        <p:spPr>
          <a:xfrm>
            <a:off x="304961" y="2211360"/>
            <a:ext cx="471799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smtClean="0"/>
              <a:t>$999,996 </a:t>
            </a:r>
          </a:p>
          <a:p>
            <a:pPr marL="342900" indent="-342900" algn="l">
              <a:buFont typeface="Arial" panose="020B0604020202020204" pitchFamily="34" charset="0"/>
              <a:buChar char="•"/>
            </a:pPr>
            <a:r>
              <a:rPr lang="en-US" dirty="0" smtClean="0"/>
              <a:t>Reimbursement Program</a:t>
            </a:r>
          </a:p>
          <a:p>
            <a:pPr marL="342900" indent="-342900" algn="l">
              <a:buFont typeface="Arial" panose="020B0604020202020204" pitchFamily="34" charset="0"/>
              <a:buChar char="•"/>
            </a:pPr>
            <a:r>
              <a:rPr lang="en-US" dirty="0" smtClean="0"/>
              <a:t>Solar panels on shade structures</a:t>
            </a:r>
          </a:p>
          <a:p>
            <a:pPr marL="342900" indent="-342900" algn="l">
              <a:buFont typeface="Arial" panose="020B0604020202020204" pitchFamily="34" charset="0"/>
              <a:buChar char="•"/>
            </a:pPr>
            <a:r>
              <a:rPr lang="en-US" dirty="0" smtClean="0"/>
              <a:t>2 Neighborhood Electrical Vehicles (NEV)</a:t>
            </a:r>
          </a:p>
          <a:p>
            <a:pPr marL="342900" indent="-342900" algn="l">
              <a:buFont typeface="Arial" panose="020B0604020202020204" pitchFamily="34" charset="0"/>
              <a:buChar char="•"/>
            </a:pPr>
            <a:r>
              <a:rPr lang="en-US" dirty="0" smtClean="0"/>
              <a:t>Cage for overnight storage and recharging</a:t>
            </a:r>
          </a:p>
          <a:p>
            <a:pPr marL="342900" indent="-342900" algn="l">
              <a:buFont typeface="Arial" panose="020B0604020202020204" pitchFamily="34" charset="0"/>
              <a:buChar char="•"/>
            </a:pPr>
            <a:r>
              <a:rPr lang="en-US" dirty="0" smtClean="0"/>
              <a:t>10 Electric bikes</a:t>
            </a:r>
          </a:p>
          <a:p>
            <a:pPr marL="342900" indent="-342900" algn="l">
              <a:buFont typeface="Arial" panose="020B0604020202020204" pitchFamily="34" charset="0"/>
              <a:buChar char="•"/>
            </a:pPr>
            <a:r>
              <a:rPr lang="en-US" dirty="0" smtClean="0"/>
              <a:t>10 electric scooters</a:t>
            </a:r>
          </a:p>
          <a:p>
            <a:pPr marL="342900" indent="-342900" algn="l">
              <a:buFont typeface="Arial" panose="020B0604020202020204" pitchFamily="34" charset="0"/>
              <a:buChar char="•"/>
            </a:pPr>
            <a:r>
              <a:rPr lang="en-US" dirty="0" smtClean="0"/>
              <a:t>Charging station </a:t>
            </a:r>
            <a:endParaRPr lang="en-US" dirty="0" smtClean="0"/>
          </a:p>
        </p:txBody>
      </p:sp>
      <p:pic>
        <p:nvPicPr>
          <p:cNvPr id="16" name="Picture 15" descr="Icon&#10;&#10;Description automatically generated">
            <a:extLst>
              <a:ext uri="{FF2B5EF4-FFF2-40B4-BE49-F238E27FC236}">
                <a16:creationId xmlns:a16="http://schemas.microsoft.com/office/drawing/2014/main" xmlns="" id="{E788CAE2-8C66-874E-9577-01E547443125}"/>
              </a:ext>
            </a:extLst>
          </p:cNvPr>
          <p:cNvPicPr>
            <a:picLocks noChangeAspect="1"/>
          </p:cNvPicPr>
          <p:nvPr/>
        </p:nvPicPr>
        <p:blipFill>
          <a:blip r:embed="rId5"/>
          <a:stretch>
            <a:fillRect/>
          </a:stretch>
        </p:blipFill>
        <p:spPr>
          <a:xfrm>
            <a:off x="6899723" y="-4259999"/>
            <a:ext cx="2220280" cy="2220280"/>
          </a:xfrm>
          <a:prstGeom prst="rect">
            <a:avLst/>
          </a:prstGeom>
          <a:effectLst>
            <a:outerShdw blurRad="50800" dist="38100" dir="2700000" algn="tl" rotWithShape="0">
              <a:prstClr val="black">
                <a:alpha val="25000"/>
              </a:prstClr>
            </a:outerShdw>
          </a:effectLst>
        </p:spPr>
      </p:pic>
      <p:sp>
        <p:nvSpPr>
          <p:cNvPr id="20" name="Content Placeholder 2"/>
          <p:cNvSpPr txBox="1">
            <a:spLocks/>
          </p:cNvSpPr>
          <p:nvPr/>
        </p:nvSpPr>
        <p:spPr>
          <a:xfrm>
            <a:off x="5492848" y="963363"/>
            <a:ext cx="5956469" cy="183945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t>Intended to provide first and last mile connection for trolley station</a:t>
            </a:r>
          </a:p>
          <a:p>
            <a:pPr algn="l"/>
            <a:r>
              <a:rPr lang="en-US" dirty="0" smtClean="0"/>
              <a:t>Connections to destinations in downtown and Westside</a:t>
            </a:r>
          </a:p>
          <a:p>
            <a:pPr algn="l"/>
            <a:r>
              <a:rPr lang="en-US" dirty="0" smtClean="0"/>
              <a:t>Fixed routes / on demand</a:t>
            </a:r>
          </a:p>
          <a:p>
            <a:endParaRPr lang="en-US" dirty="0" smtClean="0"/>
          </a:p>
        </p:txBody>
      </p:sp>
    </p:spTree>
    <p:extLst>
      <p:ext uri="{BB962C8B-B14F-4D97-AF65-F5344CB8AC3E}">
        <p14:creationId xmlns:p14="http://schemas.microsoft.com/office/powerpoint/2010/main" val="300728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aerial view of a city&#10;&#10;Description automatically generated with medium confidence">
            <a:extLst>
              <a:ext uri="{FF2B5EF4-FFF2-40B4-BE49-F238E27FC236}">
                <a16:creationId xmlns:a16="http://schemas.microsoft.com/office/drawing/2014/main" xmlns="" id="{50824679-0093-524A-B2FF-57741A40D76F}"/>
              </a:ext>
            </a:extLst>
          </p:cNvPr>
          <p:cNvPicPr>
            <a:picLocks noChangeAspect="1"/>
          </p:cNvPicPr>
          <p:nvPr/>
        </p:nvPicPr>
        <p:blipFill rotWithShape="1">
          <a:blip r:embed="rId2" cstate="print">
            <a:alphaModFix amt="60000"/>
            <a:extLst>
              <a:ext uri="{28A0092B-C50C-407E-A947-70E740481C1C}">
                <a14:useLocalDpi xmlns:a14="http://schemas.microsoft.com/office/drawing/2010/main"/>
              </a:ext>
            </a:extLst>
          </a:blip>
          <a:srcRect/>
          <a:stretch/>
        </p:blipFill>
        <p:spPr>
          <a:xfrm>
            <a:off x="-1" y="0"/>
            <a:ext cx="12192001" cy="6858000"/>
          </a:xfrm>
          <a:prstGeom prst="rect">
            <a:avLst/>
          </a:prstGeom>
          <a:solidFill>
            <a:schemeClr val="bg1"/>
          </a:solidFill>
          <a:ln>
            <a:noFill/>
          </a:ln>
          <a:effectLst/>
        </p:spPr>
      </p:pic>
      <p:sp>
        <p:nvSpPr>
          <p:cNvPr id="24" name="Rectangle 23">
            <a:extLst>
              <a:ext uri="{FF2B5EF4-FFF2-40B4-BE49-F238E27FC236}">
                <a16:creationId xmlns:a16="http://schemas.microsoft.com/office/drawing/2014/main" xmlns="" id="{C67901A0-414E-2146-BAB9-55CA3840AF29}"/>
              </a:ext>
            </a:extLst>
          </p:cNvPr>
          <p:cNvSpPr/>
          <p:nvPr/>
        </p:nvSpPr>
        <p:spPr>
          <a:xfrm>
            <a:off x="2701596" y="798490"/>
            <a:ext cx="9301514" cy="4481847"/>
          </a:xfrm>
          <a:prstGeom prst="rect">
            <a:avLst/>
          </a:prstGeom>
          <a:solidFill>
            <a:schemeClr val="bg1">
              <a:alpha val="44627"/>
            </a:schemeClr>
          </a:solidFill>
          <a:ln>
            <a:noFill/>
          </a:ln>
          <a:effectLst>
            <a:softEdge rad="463778"/>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xmlns="" id="{84BDB24A-0017-4744-B33C-51FD9C268C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5679" y="4926680"/>
            <a:ext cx="4383316" cy="1616995"/>
          </a:xfrm>
          <a:prstGeom prst="rect">
            <a:avLst/>
          </a:prstGeom>
          <a:effectLst>
            <a:outerShdw blurRad="50800" dist="38100" dir="2700000" algn="tl" rotWithShape="0">
              <a:prstClr val="black">
                <a:alpha val="25000"/>
              </a:prstClr>
            </a:outerShdw>
          </a:effectLst>
        </p:spPr>
      </p:pic>
      <p:sp>
        <p:nvSpPr>
          <p:cNvPr id="8" name="Content Placeholder 2"/>
          <p:cNvSpPr txBox="1">
            <a:spLocks/>
          </p:cNvSpPr>
          <p:nvPr/>
        </p:nvSpPr>
        <p:spPr>
          <a:xfrm>
            <a:off x="3312680" y="1253331"/>
            <a:ext cx="82682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t>Year one – set up</a:t>
            </a:r>
          </a:p>
          <a:p>
            <a:pPr algn="l"/>
            <a:r>
              <a:rPr lang="en-US" dirty="0" smtClean="0"/>
              <a:t>Year two and three – operations paid by program</a:t>
            </a:r>
          </a:p>
          <a:p>
            <a:pPr algn="l"/>
            <a:r>
              <a:rPr lang="en-US" dirty="0" smtClean="0"/>
              <a:t>Year four and five – operations paid by the City </a:t>
            </a:r>
          </a:p>
          <a:p>
            <a:pPr algn="l"/>
            <a:endParaRPr lang="en-US" dirty="0" smtClean="0"/>
          </a:p>
          <a:p>
            <a:pPr algn="l"/>
            <a:r>
              <a:rPr lang="en-US" dirty="0" smtClean="0"/>
              <a:t>	Projected Costs for year four and five $219,000</a:t>
            </a:r>
          </a:p>
          <a:p>
            <a:pPr algn="l"/>
            <a:r>
              <a:rPr lang="en-US" dirty="0" smtClean="0"/>
              <a:t>	Possible recovery methods:</a:t>
            </a:r>
          </a:p>
          <a:p>
            <a:pPr algn="l"/>
            <a:r>
              <a:rPr lang="en-US" dirty="0" smtClean="0"/>
              <a:t>	revenue from advertisements, </a:t>
            </a:r>
            <a:r>
              <a:rPr lang="en-US" dirty="0" smtClean="0"/>
              <a:t>micromobility</a:t>
            </a:r>
            <a:r>
              <a:rPr lang="en-US" dirty="0" smtClean="0"/>
              <a:t> recharging, 	housing development partnerships, </a:t>
            </a:r>
            <a:r>
              <a:rPr lang="en-US" dirty="0" smtClean="0"/>
              <a:t>fairbox</a:t>
            </a:r>
            <a:r>
              <a:rPr lang="en-US" dirty="0" smtClean="0"/>
              <a:t> returns, etc. </a:t>
            </a:r>
            <a:endParaRPr lang="en-US" dirty="0" smtClean="0"/>
          </a:p>
        </p:txBody>
      </p:sp>
      <p:sp>
        <p:nvSpPr>
          <p:cNvPr id="13" name="Title 1"/>
          <p:cNvSpPr txBox="1">
            <a:spLocks/>
          </p:cNvSpPr>
          <p:nvPr/>
        </p:nvSpPr>
        <p:spPr>
          <a:xfrm>
            <a:off x="-2" y="135709"/>
            <a:ext cx="12192001" cy="8032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smtClean="0"/>
              <a:t>Clean Mobility Option Voucher Pilot Program</a:t>
            </a:r>
            <a:endParaRPr lang="en-US" sz="4800" dirty="0"/>
          </a:p>
        </p:txBody>
      </p:sp>
    </p:spTree>
    <p:extLst>
      <p:ext uri="{BB962C8B-B14F-4D97-AF65-F5344CB8AC3E}">
        <p14:creationId xmlns:p14="http://schemas.microsoft.com/office/powerpoint/2010/main" val="2670041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090BB71-EE9E-C048-AE5F-A7AC5E4C23DB}"/>
              </a:ext>
            </a:extLst>
          </p:cNvPr>
          <p:cNvPicPr>
            <a:picLocks noChangeAspect="1"/>
          </p:cNvPicPr>
          <p:nvPr/>
        </p:nvPicPr>
        <p:blipFill>
          <a:blip r:embed="rId2"/>
          <a:stretch>
            <a:fillRect/>
          </a:stretch>
        </p:blipFill>
        <p:spPr>
          <a:xfrm>
            <a:off x="-1" y="0"/>
            <a:ext cx="12677128" cy="6858000"/>
          </a:xfrm>
          <a:prstGeom prst="rect">
            <a:avLst/>
          </a:prstGeom>
        </p:spPr>
      </p:pic>
      <p:sp>
        <p:nvSpPr>
          <p:cNvPr id="8" name="Rectangle 7">
            <a:extLst>
              <a:ext uri="{FF2B5EF4-FFF2-40B4-BE49-F238E27FC236}">
                <a16:creationId xmlns:a16="http://schemas.microsoft.com/office/drawing/2014/main" xmlns="" id="{9E8EEC7D-DD0C-A743-819C-DB0E159D1531}"/>
              </a:ext>
            </a:extLst>
          </p:cNvPr>
          <p:cNvSpPr/>
          <p:nvPr/>
        </p:nvSpPr>
        <p:spPr>
          <a:xfrm>
            <a:off x="6855288" y="4288664"/>
            <a:ext cx="5486400" cy="2569335"/>
          </a:xfrm>
          <a:prstGeom prst="rect">
            <a:avLst/>
          </a:prstGeom>
          <a:solidFill>
            <a:schemeClr val="bg1">
              <a:alpha val="68468"/>
            </a:schemeClr>
          </a:solidFill>
          <a:ln>
            <a:noFill/>
          </a:ln>
          <a:effectLst>
            <a:softEdge rad="169148"/>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11AC73A-76E9-7945-B7DC-AB617B3919A9}"/>
              </a:ext>
            </a:extLst>
          </p:cNvPr>
          <p:cNvSpPr txBox="1"/>
          <p:nvPr/>
        </p:nvSpPr>
        <p:spPr>
          <a:xfrm>
            <a:off x="6937031" y="4373002"/>
            <a:ext cx="5322915" cy="2400657"/>
          </a:xfrm>
          <a:prstGeom prst="rect">
            <a:avLst/>
          </a:prstGeom>
          <a:noFill/>
        </p:spPr>
        <p:txBody>
          <a:bodyPr wrap="square" rtlCol="0">
            <a:spAutoFit/>
          </a:bodyPr>
          <a:lstStyle/>
          <a:p>
            <a:pPr algn="ctr"/>
            <a:r>
              <a:rPr lang="en-US" sz="3000" b="1" dirty="0">
                <a:latin typeface="Myriad Pro" panose="020B0503030403020204" pitchFamily="34" charset="0"/>
              </a:rPr>
              <a:t>The 8th St. Transit Center Mobility Hub, Photo-voltaic Panels, and Neighborhood Electric Vehicle Shuttle program. </a:t>
            </a:r>
          </a:p>
        </p:txBody>
      </p:sp>
    </p:spTree>
    <p:extLst>
      <p:ext uri="{BB962C8B-B14F-4D97-AF65-F5344CB8AC3E}">
        <p14:creationId xmlns:p14="http://schemas.microsoft.com/office/powerpoint/2010/main" val="2428874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E5F794D-D58B-9D48-B6D5-9EDB909525FF}"/>
              </a:ext>
            </a:extLst>
          </p:cNvPr>
          <p:cNvPicPr>
            <a:picLocks noChangeAspect="1"/>
          </p:cNvPicPr>
          <p:nvPr/>
        </p:nvPicPr>
        <p:blipFill>
          <a:blip r:embed="rId2"/>
          <a:stretch>
            <a:fillRect/>
          </a:stretch>
        </p:blipFill>
        <p:spPr>
          <a:xfrm>
            <a:off x="0" y="1"/>
            <a:ext cx="12602367" cy="6858000"/>
          </a:xfrm>
          <a:prstGeom prst="rect">
            <a:avLst/>
          </a:prstGeom>
        </p:spPr>
      </p:pic>
      <p:sp>
        <p:nvSpPr>
          <p:cNvPr id="14" name="Rectangle 13">
            <a:extLst>
              <a:ext uri="{FF2B5EF4-FFF2-40B4-BE49-F238E27FC236}">
                <a16:creationId xmlns:a16="http://schemas.microsoft.com/office/drawing/2014/main" xmlns="" id="{A13DDC58-957F-7942-9F3F-3D1CE1158D2C}"/>
              </a:ext>
            </a:extLst>
          </p:cNvPr>
          <p:cNvSpPr/>
          <p:nvPr/>
        </p:nvSpPr>
        <p:spPr>
          <a:xfrm>
            <a:off x="6842234" y="3511685"/>
            <a:ext cx="5486400" cy="3249038"/>
          </a:xfrm>
          <a:prstGeom prst="rect">
            <a:avLst/>
          </a:prstGeom>
          <a:solidFill>
            <a:schemeClr val="bg1">
              <a:alpha val="68468"/>
            </a:schemeClr>
          </a:solidFill>
          <a:ln>
            <a:noFill/>
          </a:ln>
          <a:effectLst>
            <a:softEdge rad="169148"/>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xmlns="" id="{948E6AE6-DD8D-134C-9114-3CE7D5E1ABA0}"/>
              </a:ext>
            </a:extLst>
          </p:cNvPr>
          <p:cNvSpPr txBox="1"/>
          <p:nvPr/>
        </p:nvSpPr>
        <p:spPr>
          <a:xfrm>
            <a:off x="7094483" y="3966655"/>
            <a:ext cx="5234151" cy="2677656"/>
          </a:xfrm>
          <a:prstGeom prst="rect">
            <a:avLst/>
          </a:prstGeom>
          <a:noFill/>
        </p:spPr>
        <p:txBody>
          <a:bodyPr wrap="square" rtlCol="0">
            <a:spAutoFit/>
          </a:bodyPr>
          <a:lstStyle/>
          <a:p>
            <a:r>
              <a:rPr lang="en-US" sz="2400" b="1" dirty="0">
                <a:latin typeface="Myriad Pro" panose="020B0503030403020204" pitchFamily="34" charset="0"/>
              </a:rPr>
              <a:t>Future Funding Physical Items</a:t>
            </a:r>
          </a:p>
          <a:p>
            <a:r>
              <a:rPr lang="en-US" sz="2400" dirty="0">
                <a:latin typeface="Myriad Pro" panose="020B0503030403020204" pitchFamily="34" charset="0"/>
              </a:rPr>
              <a:t>• Kiss and ride drop off area</a:t>
            </a:r>
          </a:p>
          <a:p>
            <a:r>
              <a:rPr lang="en-US" sz="2400" dirty="0">
                <a:latin typeface="Myriad Pro" panose="020B0503030403020204" pitchFamily="34" charset="0"/>
              </a:rPr>
              <a:t>• 6 Level 3 vehicle charging stations</a:t>
            </a:r>
          </a:p>
          <a:p>
            <a:r>
              <a:rPr lang="en-US" sz="2400" dirty="0">
                <a:latin typeface="Myriad Pro" panose="020B0503030403020204" pitchFamily="34" charset="0"/>
              </a:rPr>
              <a:t>• Bike storage lockers</a:t>
            </a:r>
          </a:p>
          <a:p>
            <a:r>
              <a:rPr lang="en-US" sz="2400" dirty="0">
                <a:latin typeface="Myriad Pro" panose="020B0503030403020204" pitchFamily="34" charset="0"/>
              </a:rPr>
              <a:t>• Plaza pavers and street furnishings</a:t>
            </a:r>
          </a:p>
          <a:p>
            <a:r>
              <a:rPr lang="en-US" sz="2400" dirty="0">
                <a:latin typeface="Myriad Pro" panose="020B0503030403020204" pitchFamily="34" charset="0"/>
              </a:rPr>
              <a:t>• Reconfigured exit from drop off</a:t>
            </a:r>
          </a:p>
          <a:p>
            <a:endParaRPr lang="en-US" sz="2400" b="1" dirty="0">
              <a:latin typeface="Myriad Pro" panose="020B0503030403020204" pitchFamily="34" charset="0"/>
            </a:endParaRPr>
          </a:p>
        </p:txBody>
      </p:sp>
    </p:spTree>
    <p:extLst>
      <p:ext uri="{BB962C8B-B14F-4D97-AF65-F5344CB8AC3E}">
        <p14:creationId xmlns:p14="http://schemas.microsoft.com/office/powerpoint/2010/main" val="415057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4324422-8E98-C249-910B-4CB51F256227}"/>
              </a:ext>
            </a:extLst>
          </p:cNvPr>
          <p:cNvPicPr>
            <a:picLocks noChangeAspect="1"/>
          </p:cNvPicPr>
          <p:nvPr/>
        </p:nvPicPr>
        <p:blipFill>
          <a:blip r:embed="rId2"/>
          <a:stretch>
            <a:fillRect/>
          </a:stretch>
        </p:blipFill>
        <p:spPr>
          <a:xfrm>
            <a:off x="0" y="0"/>
            <a:ext cx="12828494" cy="6858000"/>
          </a:xfrm>
          <a:prstGeom prst="rect">
            <a:avLst/>
          </a:prstGeom>
        </p:spPr>
      </p:pic>
      <p:sp>
        <p:nvSpPr>
          <p:cNvPr id="9" name="Rectangle 8">
            <a:extLst>
              <a:ext uri="{FF2B5EF4-FFF2-40B4-BE49-F238E27FC236}">
                <a16:creationId xmlns:a16="http://schemas.microsoft.com/office/drawing/2014/main" xmlns="" id="{231C6888-D0CC-D94F-92A5-776579333D69}"/>
              </a:ext>
            </a:extLst>
          </p:cNvPr>
          <p:cNvSpPr/>
          <p:nvPr/>
        </p:nvSpPr>
        <p:spPr>
          <a:xfrm>
            <a:off x="7208196" y="5661497"/>
            <a:ext cx="5120438" cy="1099225"/>
          </a:xfrm>
          <a:prstGeom prst="rect">
            <a:avLst/>
          </a:prstGeom>
          <a:solidFill>
            <a:schemeClr val="bg1">
              <a:alpha val="68468"/>
            </a:schemeClr>
          </a:solidFill>
          <a:ln>
            <a:noFill/>
          </a:ln>
          <a:effectLst>
            <a:softEdge rad="169148"/>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DF5F929A-6C59-AE4C-82F8-BC2C0F63D024}"/>
              </a:ext>
            </a:extLst>
          </p:cNvPr>
          <p:cNvSpPr txBox="1"/>
          <p:nvPr/>
        </p:nvSpPr>
        <p:spPr>
          <a:xfrm>
            <a:off x="6842234" y="5978364"/>
            <a:ext cx="5234151" cy="830997"/>
          </a:xfrm>
          <a:prstGeom prst="rect">
            <a:avLst/>
          </a:prstGeom>
          <a:noFill/>
        </p:spPr>
        <p:txBody>
          <a:bodyPr wrap="square" rtlCol="0">
            <a:spAutoFit/>
          </a:bodyPr>
          <a:lstStyle/>
          <a:p>
            <a:pPr algn="r"/>
            <a:r>
              <a:rPr lang="en-US" sz="2400" b="1" dirty="0">
                <a:latin typeface="Myriad Pro" panose="020B0503030403020204" pitchFamily="34" charset="0"/>
              </a:rPr>
              <a:t>Combined all physical elements</a:t>
            </a:r>
          </a:p>
          <a:p>
            <a:pPr algn="r"/>
            <a:endParaRPr lang="en-US" sz="2400" b="1" dirty="0">
              <a:latin typeface="Myriad Pro" panose="020B0503030403020204" pitchFamily="34" charset="0"/>
            </a:endParaRPr>
          </a:p>
        </p:txBody>
      </p:sp>
    </p:spTree>
    <p:extLst>
      <p:ext uri="{BB962C8B-B14F-4D97-AF65-F5344CB8AC3E}">
        <p14:creationId xmlns:p14="http://schemas.microsoft.com/office/powerpoint/2010/main" val="141920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090BB71-EE9E-C048-AE5F-A7AC5E4C23DB}"/>
              </a:ext>
            </a:extLst>
          </p:cNvPr>
          <p:cNvPicPr>
            <a:picLocks noChangeAspect="1"/>
          </p:cNvPicPr>
          <p:nvPr/>
        </p:nvPicPr>
        <p:blipFill>
          <a:blip r:embed="rId2"/>
          <a:stretch>
            <a:fillRect/>
          </a:stretch>
        </p:blipFill>
        <p:spPr>
          <a:xfrm>
            <a:off x="-1" y="0"/>
            <a:ext cx="12677128" cy="6858000"/>
          </a:xfrm>
          <a:prstGeom prst="rect">
            <a:avLst/>
          </a:prstGeom>
        </p:spPr>
      </p:pic>
      <p:sp>
        <p:nvSpPr>
          <p:cNvPr id="8" name="Rectangle 7">
            <a:extLst>
              <a:ext uri="{FF2B5EF4-FFF2-40B4-BE49-F238E27FC236}">
                <a16:creationId xmlns:a16="http://schemas.microsoft.com/office/drawing/2014/main" xmlns="" id="{9E8EEC7D-DD0C-A743-819C-DB0E159D1531}"/>
              </a:ext>
            </a:extLst>
          </p:cNvPr>
          <p:cNvSpPr/>
          <p:nvPr/>
        </p:nvSpPr>
        <p:spPr>
          <a:xfrm>
            <a:off x="6855288" y="4288664"/>
            <a:ext cx="5486400" cy="2569335"/>
          </a:xfrm>
          <a:prstGeom prst="rect">
            <a:avLst/>
          </a:prstGeom>
          <a:solidFill>
            <a:schemeClr val="bg1">
              <a:alpha val="68468"/>
            </a:schemeClr>
          </a:solidFill>
          <a:ln>
            <a:noFill/>
          </a:ln>
          <a:effectLst>
            <a:softEdge rad="169148"/>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11AC73A-76E9-7945-B7DC-AB617B3919A9}"/>
              </a:ext>
            </a:extLst>
          </p:cNvPr>
          <p:cNvSpPr txBox="1"/>
          <p:nvPr/>
        </p:nvSpPr>
        <p:spPr>
          <a:xfrm>
            <a:off x="6937031" y="4373002"/>
            <a:ext cx="5322915" cy="2400657"/>
          </a:xfrm>
          <a:prstGeom prst="rect">
            <a:avLst/>
          </a:prstGeom>
          <a:noFill/>
        </p:spPr>
        <p:txBody>
          <a:bodyPr wrap="square" rtlCol="0">
            <a:spAutoFit/>
          </a:bodyPr>
          <a:lstStyle/>
          <a:p>
            <a:pPr algn="ctr"/>
            <a:r>
              <a:rPr lang="en-US" sz="3000" b="1" dirty="0">
                <a:latin typeface="Myriad Pro" panose="020B0503030403020204" pitchFamily="34" charset="0"/>
              </a:rPr>
              <a:t>The 8th St. Transit Center Mobility Hub, Photo-voltaic Panels, and Neighborhood Electric Vehicle Shuttle program. </a:t>
            </a:r>
          </a:p>
        </p:txBody>
      </p:sp>
    </p:spTree>
    <p:extLst>
      <p:ext uri="{BB962C8B-B14F-4D97-AF65-F5344CB8AC3E}">
        <p14:creationId xmlns:p14="http://schemas.microsoft.com/office/powerpoint/2010/main" val="842489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aerial view of a city&#10;&#10;Description automatically generated with medium confidence">
            <a:extLst>
              <a:ext uri="{FF2B5EF4-FFF2-40B4-BE49-F238E27FC236}">
                <a16:creationId xmlns:a16="http://schemas.microsoft.com/office/drawing/2014/main" xmlns="" id="{50824679-0093-524A-B2FF-57741A40D76F}"/>
              </a:ext>
            </a:extLst>
          </p:cNvPr>
          <p:cNvPicPr>
            <a:picLocks noChangeAspect="1"/>
          </p:cNvPicPr>
          <p:nvPr/>
        </p:nvPicPr>
        <p:blipFill rotWithShape="1">
          <a:blip r:embed="rId2" cstate="print">
            <a:alphaModFix amt="60000"/>
            <a:extLst>
              <a:ext uri="{28A0092B-C50C-407E-A947-70E740481C1C}">
                <a14:useLocalDpi xmlns:a14="http://schemas.microsoft.com/office/drawing/2010/main"/>
              </a:ext>
            </a:extLst>
          </a:blip>
          <a:srcRect/>
          <a:stretch/>
        </p:blipFill>
        <p:spPr>
          <a:xfrm>
            <a:off x="-1" y="0"/>
            <a:ext cx="12192001" cy="6858000"/>
          </a:xfrm>
          <a:prstGeom prst="rect">
            <a:avLst/>
          </a:prstGeom>
          <a:solidFill>
            <a:schemeClr val="bg1"/>
          </a:solidFill>
          <a:ln>
            <a:noFill/>
          </a:ln>
          <a:effectLst/>
        </p:spPr>
      </p:pic>
      <p:sp>
        <p:nvSpPr>
          <p:cNvPr id="24" name="Rectangle 23">
            <a:extLst>
              <a:ext uri="{FF2B5EF4-FFF2-40B4-BE49-F238E27FC236}">
                <a16:creationId xmlns:a16="http://schemas.microsoft.com/office/drawing/2014/main" xmlns="" id="{C67901A0-414E-2146-BAB9-55CA3840AF29}"/>
              </a:ext>
            </a:extLst>
          </p:cNvPr>
          <p:cNvSpPr/>
          <p:nvPr/>
        </p:nvSpPr>
        <p:spPr>
          <a:xfrm>
            <a:off x="4365938" y="1249253"/>
            <a:ext cx="7637171" cy="4481847"/>
          </a:xfrm>
          <a:prstGeom prst="rect">
            <a:avLst/>
          </a:prstGeom>
          <a:solidFill>
            <a:schemeClr val="bg1">
              <a:alpha val="44627"/>
            </a:schemeClr>
          </a:solidFill>
          <a:ln>
            <a:noFill/>
          </a:ln>
          <a:effectLst>
            <a:softEdge rad="463778"/>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ext&#10;&#10;Description automatically generated">
            <a:extLst>
              <a:ext uri="{FF2B5EF4-FFF2-40B4-BE49-F238E27FC236}">
                <a16:creationId xmlns:a16="http://schemas.microsoft.com/office/drawing/2014/main" xmlns="" id="{84BDB24A-0017-4744-B33C-51FD9C268C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5679" y="4926680"/>
            <a:ext cx="4383316" cy="1616995"/>
          </a:xfrm>
          <a:prstGeom prst="rect">
            <a:avLst/>
          </a:prstGeom>
          <a:effectLst>
            <a:outerShdw blurRad="50800" dist="38100" dir="2700000" algn="tl" rotWithShape="0">
              <a:prstClr val="black">
                <a:alpha val="25000"/>
              </a:prstClr>
            </a:outerShdw>
          </a:effectLst>
        </p:spPr>
      </p:pic>
      <p:sp>
        <p:nvSpPr>
          <p:cNvPr id="13" name="Title 1"/>
          <p:cNvSpPr txBox="1">
            <a:spLocks/>
          </p:cNvSpPr>
          <p:nvPr/>
        </p:nvSpPr>
        <p:spPr>
          <a:xfrm>
            <a:off x="-2" y="135709"/>
            <a:ext cx="12192001" cy="8032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smtClean="0"/>
              <a:t>Clean Mobility Option Voucher Pilot Program</a:t>
            </a:r>
            <a:endParaRPr lang="en-US" sz="4800" dirty="0"/>
          </a:p>
        </p:txBody>
      </p:sp>
      <p:sp>
        <p:nvSpPr>
          <p:cNvPr id="9" name="Content Placeholder 2"/>
          <p:cNvSpPr txBox="1">
            <a:spLocks/>
          </p:cNvSpPr>
          <p:nvPr/>
        </p:nvSpPr>
        <p:spPr>
          <a:xfrm>
            <a:off x="5306097" y="1641390"/>
            <a:ext cx="63750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The Schedule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3 months period of design and approvals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6 months construction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3 months test, train and manage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The system could come on line for the public around the fall of 2022</a:t>
            </a:r>
          </a:p>
        </p:txBody>
      </p:sp>
    </p:spTree>
    <p:extLst>
      <p:ext uri="{BB962C8B-B14F-4D97-AF65-F5344CB8AC3E}">
        <p14:creationId xmlns:p14="http://schemas.microsoft.com/office/powerpoint/2010/main" val="3087668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357</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Myriad Pro</vt:lpstr>
      <vt:lpstr>Myriad Pro Black</vt:lpstr>
      <vt:lpstr>Myriad Pro Black Cond</vt:lpstr>
      <vt:lpstr>Myriad Pro Light</vt:lpstr>
      <vt:lpstr>Office Theme</vt:lpstr>
      <vt:lpstr>FRANC Free Ride Around National 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singleton</dc:creator>
  <cp:lastModifiedBy>Roberto Yano</cp:lastModifiedBy>
  <cp:revision>29</cp:revision>
  <dcterms:created xsi:type="dcterms:W3CDTF">2021-08-02T15:16:12Z</dcterms:created>
  <dcterms:modified xsi:type="dcterms:W3CDTF">2021-08-04T00:05:23Z</dcterms:modified>
</cp:coreProperties>
</file>