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1279" r:id="rId2"/>
    <p:sldId id="1293" r:id="rId3"/>
    <p:sldId id="1294" r:id="rId4"/>
    <p:sldId id="1309" r:id="rId5"/>
    <p:sldId id="1298" r:id="rId6"/>
    <p:sldId id="1297" r:id="rId7"/>
    <p:sldId id="1280" r:id="rId8"/>
    <p:sldId id="1281" r:id="rId9"/>
    <p:sldId id="1300" r:id="rId10"/>
    <p:sldId id="1301" r:id="rId11"/>
    <p:sldId id="1305" r:id="rId12"/>
    <p:sldId id="1303" r:id="rId13"/>
    <p:sldId id="1304" r:id="rId14"/>
    <p:sldId id="1306" r:id="rId15"/>
    <p:sldId id="1299" r:id="rId16"/>
    <p:sldId id="1307" r:id="rId17"/>
    <p:sldId id="1283" r:id="rId18"/>
    <p:sldId id="1284" r:id="rId19"/>
    <p:sldId id="1285" r:id="rId20"/>
    <p:sldId id="1302" r:id="rId21"/>
    <p:sldId id="1308" r:id="rId22"/>
    <p:sldId id="1286" r:id="rId23"/>
    <p:sldId id="1288" r:id="rId24"/>
    <p:sldId id="1289" r:id="rId25"/>
    <p:sldId id="1290" r:id="rId26"/>
    <p:sldId id="1291" r:id="rId27"/>
    <p:sldId id="1292" r:id="rId28"/>
    <p:sldId id="1287" r:id="rId29"/>
    <p:sldId id="1295" r:id="rId30"/>
    <p:sldId id="1310" r:id="rId31"/>
    <p:sldId id="1296" r:id="rId32"/>
    <p:sldId id="729" r:id="rId33"/>
  </p:sldIdLst>
  <p:sldSz cx="9144000" cy="6858000" type="screen4x3"/>
  <p:notesSz cx="7010400" cy="9296400"/>
  <p:defaultTextStyle>
    <a:defPPr>
      <a:defRPr lang="en-US"/>
    </a:defPPr>
    <a:lvl1pPr algn="l" rtl="0" fontAlgn="base">
      <a:spcBef>
        <a:spcPct val="0"/>
      </a:spcBef>
      <a:spcAft>
        <a:spcPct val="0"/>
      </a:spcAft>
      <a:defRPr sz="3400" b="1" kern="1200">
        <a:solidFill>
          <a:schemeClr val="tx2"/>
        </a:solidFill>
        <a:latin typeface="Arial" charset="0"/>
        <a:ea typeface="+mn-ea"/>
        <a:cs typeface="+mn-cs"/>
      </a:defRPr>
    </a:lvl1pPr>
    <a:lvl2pPr marL="457200" algn="l" rtl="0" fontAlgn="base">
      <a:spcBef>
        <a:spcPct val="0"/>
      </a:spcBef>
      <a:spcAft>
        <a:spcPct val="0"/>
      </a:spcAft>
      <a:defRPr sz="3400" b="1" kern="1200">
        <a:solidFill>
          <a:schemeClr val="tx2"/>
        </a:solidFill>
        <a:latin typeface="Arial" charset="0"/>
        <a:ea typeface="+mn-ea"/>
        <a:cs typeface="+mn-cs"/>
      </a:defRPr>
    </a:lvl2pPr>
    <a:lvl3pPr marL="914400" algn="l" rtl="0" fontAlgn="base">
      <a:spcBef>
        <a:spcPct val="0"/>
      </a:spcBef>
      <a:spcAft>
        <a:spcPct val="0"/>
      </a:spcAft>
      <a:defRPr sz="3400" b="1" kern="1200">
        <a:solidFill>
          <a:schemeClr val="tx2"/>
        </a:solidFill>
        <a:latin typeface="Arial" charset="0"/>
        <a:ea typeface="+mn-ea"/>
        <a:cs typeface="+mn-cs"/>
      </a:defRPr>
    </a:lvl3pPr>
    <a:lvl4pPr marL="1371600" algn="l" rtl="0" fontAlgn="base">
      <a:spcBef>
        <a:spcPct val="0"/>
      </a:spcBef>
      <a:spcAft>
        <a:spcPct val="0"/>
      </a:spcAft>
      <a:defRPr sz="3400" b="1" kern="1200">
        <a:solidFill>
          <a:schemeClr val="tx2"/>
        </a:solidFill>
        <a:latin typeface="Arial" charset="0"/>
        <a:ea typeface="+mn-ea"/>
        <a:cs typeface="+mn-cs"/>
      </a:defRPr>
    </a:lvl4pPr>
    <a:lvl5pPr marL="1828800" algn="l" rtl="0" fontAlgn="base">
      <a:spcBef>
        <a:spcPct val="0"/>
      </a:spcBef>
      <a:spcAft>
        <a:spcPct val="0"/>
      </a:spcAft>
      <a:defRPr sz="3400" b="1" kern="1200">
        <a:solidFill>
          <a:schemeClr val="tx2"/>
        </a:solidFill>
        <a:latin typeface="Arial" charset="0"/>
        <a:ea typeface="+mn-ea"/>
        <a:cs typeface="+mn-cs"/>
      </a:defRPr>
    </a:lvl5pPr>
    <a:lvl6pPr marL="2286000" algn="l" defTabSz="914400" rtl="0" eaLnBrk="1" latinLnBrk="0" hangingPunct="1">
      <a:defRPr sz="3400" b="1" kern="1200">
        <a:solidFill>
          <a:schemeClr val="tx2"/>
        </a:solidFill>
        <a:latin typeface="Arial" charset="0"/>
        <a:ea typeface="+mn-ea"/>
        <a:cs typeface="+mn-cs"/>
      </a:defRPr>
    </a:lvl6pPr>
    <a:lvl7pPr marL="2743200" algn="l" defTabSz="914400" rtl="0" eaLnBrk="1" latinLnBrk="0" hangingPunct="1">
      <a:defRPr sz="3400" b="1" kern="1200">
        <a:solidFill>
          <a:schemeClr val="tx2"/>
        </a:solidFill>
        <a:latin typeface="Arial" charset="0"/>
        <a:ea typeface="+mn-ea"/>
        <a:cs typeface="+mn-cs"/>
      </a:defRPr>
    </a:lvl7pPr>
    <a:lvl8pPr marL="3200400" algn="l" defTabSz="914400" rtl="0" eaLnBrk="1" latinLnBrk="0" hangingPunct="1">
      <a:defRPr sz="3400" b="1" kern="1200">
        <a:solidFill>
          <a:schemeClr val="tx2"/>
        </a:solidFill>
        <a:latin typeface="Arial" charset="0"/>
        <a:ea typeface="+mn-ea"/>
        <a:cs typeface="+mn-cs"/>
      </a:defRPr>
    </a:lvl8pPr>
    <a:lvl9pPr marL="3657600" algn="l" defTabSz="914400" rtl="0" eaLnBrk="1" latinLnBrk="0" hangingPunct="1">
      <a:defRPr sz="3400" b="1"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Prendell" initials="E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CC0000"/>
    <a:srgbClr val="CC6600"/>
    <a:srgbClr val="FF6600"/>
    <a:srgbClr val="9900FF"/>
    <a:srgbClr val="99CCFF"/>
    <a:srgbClr val="3399FF"/>
    <a:srgbClr val="6699FF"/>
    <a:srgbClr val="9933FF"/>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71195" autoAdjust="0"/>
  </p:normalViewPr>
  <p:slideViewPr>
    <p:cSldViewPr>
      <p:cViewPr varScale="1">
        <p:scale>
          <a:sx n="83" d="100"/>
          <a:sy n="83" d="100"/>
        </p:scale>
        <p:origin x="2460" y="78"/>
      </p:cViewPr>
      <p:guideLst>
        <p:guide orient="horz" pos="2160"/>
        <p:guide pos="2880"/>
      </p:guideLst>
    </p:cSldViewPr>
  </p:slideViewPr>
  <p:outlineViewPr>
    <p:cViewPr>
      <p:scale>
        <a:sx n="33" d="100"/>
        <a:sy n="33" d="100"/>
      </p:scale>
      <p:origin x="0" y="-7320"/>
    </p:cViewPr>
  </p:outlineViewPr>
  <p:notesTextViewPr>
    <p:cViewPr>
      <p:scale>
        <a:sx n="100" d="100"/>
        <a:sy n="100" d="100"/>
      </p:scale>
      <p:origin x="0" y="0"/>
    </p:cViewPr>
  </p:notesTextViewPr>
  <p:sorterViewPr>
    <p:cViewPr>
      <p:scale>
        <a:sx n="62" d="100"/>
        <a:sy n="62" d="100"/>
      </p:scale>
      <p:origin x="0" y="0"/>
    </p:cViewPr>
  </p:sorterViewPr>
  <p:notesViewPr>
    <p:cSldViewPr>
      <p:cViewPr varScale="1">
        <p:scale>
          <a:sx n="103" d="100"/>
          <a:sy n="103" d="100"/>
        </p:scale>
        <p:origin x="345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hdr" sz="quarter"/>
          </p:nvPr>
        </p:nvSpPr>
        <p:spPr bwMode="auto">
          <a:xfrm>
            <a:off x="3" y="0"/>
            <a:ext cx="3036887" cy="465138"/>
          </a:xfrm>
          <a:prstGeom prst="rect">
            <a:avLst/>
          </a:prstGeom>
          <a:noFill/>
          <a:ln>
            <a:noFill/>
          </a:ln>
          <a:effectLst/>
          <a:extLst/>
        </p:spPr>
        <p:txBody>
          <a:bodyPr vert="horz" wrap="square" lIns="93165" tIns="46581" rIns="93165" bIns="46581" numCol="1" anchor="t" anchorCtr="0" compatLnSpc="1">
            <a:prstTxWarp prst="textNoShape">
              <a:avLst/>
            </a:prstTxWarp>
          </a:bodyPr>
          <a:lstStyle>
            <a:lvl1pPr algn="l" defTabSz="932373" eaLnBrk="0" hangingPunct="0">
              <a:defRPr sz="1300"/>
            </a:lvl1pPr>
          </a:lstStyle>
          <a:p>
            <a:pPr>
              <a:defRPr/>
            </a:pPr>
            <a:endParaRPr lang="en-US" dirty="0"/>
          </a:p>
        </p:txBody>
      </p:sp>
      <p:sp>
        <p:nvSpPr>
          <p:cNvPr id="217091" name="Rectangle 3"/>
          <p:cNvSpPr>
            <a:spLocks noGrp="1" noChangeArrowheads="1"/>
          </p:cNvSpPr>
          <p:nvPr>
            <p:ph type="dt" sz="quarter" idx="1"/>
          </p:nvPr>
        </p:nvSpPr>
        <p:spPr bwMode="auto">
          <a:xfrm>
            <a:off x="3971932" y="0"/>
            <a:ext cx="3036887" cy="465138"/>
          </a:xfrm>
          <a:prstGeom prst="rect">
            <a:avLst/>
          </a:prstGeom>
          <a:noFill/>
          <a:ln>
            <a:noFill/>
          </a:ln>
          <a:effectLst/>
          <a:extLst/>
        </p:spPr>
        <p:txBody>
          <a:bodyPr vert="horz" wrap="square" lIns="93165" tIns="46581" rIns="93165" bIns="46581" numCol="1" anchor="t" anchorCtr="0" compatLnSpc="1">
            <a:prstTxWarp prst="textNoShape">
              <a:avLst/>
            </a:prstTxWarp>
          </a:bodyPr>
          <a:lstStyle>
            <a:lvl1pPr algn="r" defTabSz="932373" eaLnBrk="0" hangingPunct="0">
              <a:defRPr sz="1300"/>
            </a:lvl1pPr>
          </a:lstStyle>
          <a:p>
            <a:pPr>
              <a:defRPr/>
            </a:pPr>
            <a:fld id="{ADBC8597-79EA-4313-9A20-C5CEB2AFDD5E}" type="datetimeFigureOut">
              <a:rPr lang="en-US"/>
              <a:pPr>
                <a:defRPr/>
              </a:pPr>
              <a:t>6/15/2021</a:t>
            </a:fld>
            <a:endParaRPr lang="en-US" dirty="0"/>
          </a:p>
        </p:txBody>
      </p:sp>
      <p:sp>
        <p:nvSpPr>
          <p:cNvPr id="217092" name="Rectangle 4"/>
          <p:cNvSpPr>
            <a:spLocks noGrp="1" noChangeArrowheads="1"/>
          </p:cNvSpPr>
          <p:nvPr>
            <p:ph type="ftr" sz="quarter" idx="2"/>
          </p:nvPr>
        </p:nvSpPr>
        <p:spPr bwMode="auto">
          <a:xfrm>
            <a:off x="3" y="8829675"/>
            <a:ext cx="3036887" cy="465138"/>
          </a:xfrm>
          <a:prstGeom prst="rect">
            <a:avLst/>
          </a:prstGeom>
          <a:noFill/>
          <a:ln>
            <a:noFill/>
          </a:ln>
          <a:effectLst/>
          <a:extLst/>
        </p:spPr>
        <p:txBody>
          <a:bodyPr vert="horz" wrap="square" lIns="93165" tIns="46581" rIns="93165" bIns="46581" numCol="1" anchor="b" anchorCtr="0" compatLnSpc="1">
            <a:prstTxWarp prst="textNoShape">
              <a:avLst/>
            </a:prstTxWarp>
          </a:bodyPr>
          <a:lstStyle>
            <a:lvl1pPr algn="l" defTabSz="932373" eaLnBrk="0" hangingPunct="0">
              <a:defRPr sz="1300"/>
            </a:lvl1pPr>
          </a:lstStyle>
          <a:p>
            <a:pPr>
              <a:defRPr/>
            </a:pPr>
            <a:endParaRPr lang="en-US" dirty="0"/>
          </a:p>
        </p:txBody>
      </p:sp>
      <p:sp>
        <p:nvSpPr>
          <p:cNvPr id="217093" name="Rectangle 5"/>
          <p:cNvSpPr>
            <a:spLocks noGrp="1" noChangeArrowheads="1"/>
          </p:cNvSpPr>
          <p:nvPr>
            <p:ph type="sldNum" sz="quarter" idx="3"/>
          </p:nvPr>
        </p:nvSpPr>
        <p:spPr bwMode="auto">
          <a:xfrm>
            <a:off x="3971932" y="8829675"/>
            <a:ext cx="3036887" cy="465138"/>
          </a:xfrm>
          <a:prstGeom prst="rect">
            <a:avLst/>
          </a:prstGeom>
          <a:noFill/>
          <a:ln>
            <a:noFill/>
          </a:ln>
          <a:effectLst/>
          <a:extLst/>
        </p:spPr>
        <p:txBody>
          <a:bodyPr vert="horz" wrap="square" lIns="93165" tIns="46581" rIns="93165" bIns="46581" numCol="1" anchor="b" anchorCtr="0" compatLnSpc="1">
            <a:prstTxWarp prst="textNoShape">
              <a:avLst/>
            </a:prstTxWarp>
          </a:bodyPr>
          <a:lstStyle>
            <a:lvl1pPr algn="r" defTabSz="932373" eaLnBrk="0" hangingPunct="0">
              <a:defRPr sz="1300"/>
            </a:lvl1pPr>
          </a:lstStyle>
          <a:p>
            <a:pPr>
              <a:defRPr/>
            </a:pPr>
            <a:fld id="{4C4E10D7-5C4F-46EF-A262-E8A377F18408}" type="slidenum">
              <a:rPr lang="en-US"/>
              <a:pPr>
                <a:defRPr/>
              </a:pPr>
              <a:t>‹#›</a:t>
            </a:fld>
            <a:endParaRPr lang="en-US" dirty="0"/>
          </a:p>
        </p:txBody>
      </p:sp>
    </p:spTree>
    <p:extLst>
      <p:ext uri="{BB962C8B-B14F-4D97-AF65-F5344CB8AC3E}">
        <p14:creationId xmlns:p14="http://schemas.microsoft.com/office/powerpoint/2010/main" val="3079878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3" y="0"/>
            <a:ext cx="3036887" cy="465138"/>
          </a:xfrm>
          <a:prstGeom prst="rect">
            <a:avLst/>
          </a:prstGeom>
          <a:noFill/>
          <a:ln>
            <a:noFill/>
          </a:ln>
          <a:effectLst/>
          <a:extLst/>
        </p:spPr>
        <p:txBody>
          <a:bodyPr vert="horz" wrap="square" lIns="93865" tIns="46932" rIns="93865" bIns="46932" numCol="1" anchor="t" anchorCtr="0" compatLnSpc="1">
            <a:prstTxWarp prst="textNoShape">
              <a:avLst/>
            </a:prstTxWarp>
          </a:bodyPr>
          <a:lstStyle>
            <a:lvl1pPr algn="l" defTabSz="938768">
              <a:defRPr sz="1300" b="0">
                <a:solidFill>
                  <a:schemeClr val="tx1"/>
                </a:solidFill>
              </a:defRPr>
            </a:lvl1pPr>
          </a:lstStyle>
          <a:p>
            <a:pPr>
              <a:defRPr/>
            </a:pPr>
            <a:endParaRPr lang="en-US" dirty="0"/>
          </a:p>
        </p:txBody>
      </p:sp>
      <p:sp>
        <p:nvSpPr>
          <p:cNvPr id="10243" name="Rectangle 3"/>
          <p:cNvSpPr>
            <a:spLocks noGrp="1" noChangeArrowheads="1"/>
          </p:cNvSpPr>
          <p:nvPr>
            <p:ph type="dt" idx="1"/>
          </p:nvPr>
        </p:nvSpPr>
        <p:spPr bwMode="auto">
          <a:xfrm>
            <a:off x="3971932" y="0"/>
            <a:ext cx="3036887" cy="465138"/>
          </a:xfrm>
          <a:prstGeom prst="rect">
            <a:avLst/>
          </a:prstGeom>
          <a:noFill/>
          <a:ln>
            <a:noFill/>
          </a:ln>
          <a:effectLst/>
          <a:extLst/>
        </p:spPr>
        <p:txBody>
          <a:bodyPr vert="horz" wrap="square" lIns="93865" tIns="46932" rIns="93865" bIns="46932" numCol="1" anchor="t" anchorCtr="0" compatLnSpc="1">
            <a:prstTxWarp prst="textNoShape">
              <a:avLst/>
            </a:prstTxWarp>
          </a:bodyPr>
          <a:lstStyle>
            <a:lvl1pPr algn="r" defTabSz="938768">
              <a:defRPr sz="1300" b="0">
                <a:solidFill>
                  <a:schemeClr val="tx1"/>
                </a:solidFill>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679" y="4416436"/>
            <a:ext cx="5607050" cy="4183063"/>
          </a:xfrm>
          <a:prstGeom prst="rect">
            <a:avLst/>
          </a:prstGeom>
          <a:noFill/>
          <a:ln>
            <a:noFill/>
          </a:ln>
          <a:effectLst/>
          <a:extLst/>
        </p:spPr>
        <p:txBody>
          <a:bodyPr vert="horz" wrap="square" lIns="93865" tIns="46932" rIns="93865" bIns="469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3" y="8829675"/>
            <a:ext cx="3036887" cy="465138"/>
          </a:xfrm>
          <a:prstGeom prst="rect">
            <a:avLst/>
          </a:prstGeom>
          <a:noFill/>
          <a:ln>
            <a:noFill/>
          </a:ln>
          <a:effectLst/>
          <a:extLst/>
        </p:spPr>
        <p:txBody>
          <a:bodyPr vert="horz" wrap="square" lIns="93865" tIns="46932" rIns="93865" bIns="46932" numCol="1" anchor="b" anchorCtr="0" compatLnSpc="1">
            <a:prstTxWarp prst="textNoShape">
              <a:avLst/>
            </a:prstTxWarp>
          </a:bodyPr>
          <a:lstStyle>
            <a:lvl1pPr algn="l" defTabSz="938768">
              <a:defRPr sz="1300" b="0">
                <a:solidFill>
                  <a:schemeClr val="tx1"/>
                </a:solidFill>
              </a:defRPr>
            </a:lvl1pPr>
          </a:lstStyle>
          <a:p>
            <a:pPr>
              <a:defRPr/>
            </a:pPr>
            <a:endParaRPr lang="en-US" dirty="0"/>
          </a:p>
        </p:txBody>
      </p:sp>
      <p:sp>
        <p:nvSpPr>
          <p:cNvPr id="10247" name="Rectangle 7"/>
          <p:cNvSpPr>
            <a:spLocks noGrp="1" noChangeArrowheads="1"/>
          </p:cNvSpPr>
          <p:nvPr>
            <p:ph type="sldNum" sz="quarter" idx="5"/>
          </p:nvPr>
        </p:nvSpPr>
        <p:spPr bwMode="auto">
          <a:xfrm>
            <a:off x="3971932" y="8829675"/>
            <a:ext cx="3036887" cy="465138"/>
          </a:xfrm>
          <a:prstGeom prst="rect">
            <a:avLst/>
          </a:prstGeom>
          <a:noFill/>
          <a:ln>
            <a:noFill/>
          </a:ln>
          <a:effectLst/>
          <a:extLst/>
        </p:spPr>
        <p:txBody>
          <a:bodyPr vert="horz" wrap="square" lIns="93865" tIns="46932" rIns="93865" bIns="46932" numCol="1" anchor="b" anchorCtr="0" compatLnSpc="1">
            <a:prstTxWarp prst="textNoShape">
              <a:avLst/>
            </a:prstTxWarp>
          </a:bodyPr>
          <a:lstStyle>
            <a:lvl1pPr algn="r" defTabSz="938768">
              <a:defRPr sz="1300" b="0">
                <a:solidFill>
                  <a:schemeClr val="tx1"/>
                </a:solidFill>
              </a:defRPr>
            </a:lvl1pPr>
          </a:lstStyle>
          <a:p>
            <a:pPr>
              <a:defRPr/>
            </a:pPr>
            <a:fld id="{BD47DA0E-11B1-432E-A580-0CFECA28C7E9}" type="slidenum">
              <a:rPr lang="en-US"/>
              <a:pPr>
                <a:defRPr/>
              </a:pPr>
              <a:t>‹#›</a:t>
            </a:fld>
            <a:endParaRPr lang="en-US" dirty="0"/>
          </a:p>
        </p:txBody>
      </p:sp>
    </p:spTree>
    <p:extLst>
      <p:ext uri="{BB962C8B-B14F-4D97-AF65-F5344CB8AC3E}">
        <p14:creationId xmlns:p14="http://schemas.microsoft.com/office/powerpoint/2010/main" val="533882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05953AEC-6375-4D5F-BF6C-B3EC5AFB0BCF}" type="slidenum">
              <a:rPr lang="en-US" smtClean="0"/>
              <a:pPr/>
              <a:t>1</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spcBef>
                <a:spcPts val="0"/>
              </a:spcBef>
            </a:pPr>
            <a:endParaRPr lang="en-US" dirty="0"/>
          </a:p>
        </p:txBody>
      </p:sp>
    </p:spTree>
    <p:extLst>
      <p:ext uri="{BB962C8B-B14F-4D97-AF65-F5344CB8AC3E}">
        <p14:creationId xmlns:p14="http://schemas.microsoft.com/office/powerpoint/2010/main" val="1334586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266">
              <a:defRPr/>
            </a:pPr>
            <a:r>
              <a:rPr lang="en-US" dirty="0"/>
              <a:t>-This slide provides a summary of the types of equity program benefits that have been offered by local jurisdictions in California</a:t>
            </a:r>
          </a:p>
          <a:p>
            <a:pPr defTabSz="914266">
              <a:defRPr/>
            </a:pPr>
            <a:r>
              <a:rPr lang="en-US" dirty="0"/>
              <a:t>-The benefits are broken down into two categories – business ownership and community benefits.</a:t>
            </a:r>
          </a:p>
          <a:p>
            <a:pPr defTabSz="914266">
              <a:defRPr/>
            </a:pPr>
            <a:r>
              <a:rPr lang="en-US" dirty="0"/>
              <a:t>-GO-Biz grant funds are intended to support the first category benefits, targeting business ownership.</a:t>
            </a:r>
          </a:p>
          <a:p>
            <a:pPr defTabSz="914266">
              <a:defRPr/>
            </a:pPr>
            <a:r>
              <a:rPr lang="en-US" dirty="0"/>
              <a:t>-This is for good reason – to be meaningful, ownership benefits require significant up-front capital, which the state is in a better position to provide.</a:t>
            </a:r>
          </a:p>
          <a:p>
            <a:pPr defTabSz="914266">
              <a:defRPr/>
            </a:pPr>
            <a:r>
              <a:rPr lang="en-US" dirty="0"/>
              <a:t>-Up-front capital is necessary to cover the large startup costs associated with opening a cannabis business, which can amount to $1M or more, depending on the type of cannabis business.</a:t>
            </a:r>
          </a:p>
          <a:p>
            <a:pPr defTabSz="914266">
              <a:defRPr/>
            </a:pPr>
            <a:r>
              <a:rPr lang="en-US" dirty="0"/>
              <a:t>-To address this need, ownership benefits include fee waivers, grants, loans and technical assistance to equity applicants.</a:t>
            </a:r>
          </a:p>
          <a:p>
            <a:pPr defTabSz="914266">
              <a:defRPr/>
            </a:pPr>
            <a:r>
              <a:rPr lang="en-US" dirty="0"/>
              <a:t>-The second category of benefits includes community benefits outside of the licensing process.</a:t>
            </a:r>
          </a:p>
          <a:p>
            <a:pPr defTabSz="914266">
              <a:defRPr/>
            </a:pPr>
            <a:r>
              <a:rPr lang="en-US" dirty="0"/>
              <a:t>-</a:t>
            </a:r>
            <a:r>
              <a:rPr lang="en-US" dirty="0">
                <a:highlight>
                  <a:srgbClr val="FFFF00"/>
                </a:highlight>
              </a:rPr>
              <a:t>This category of benefits is intended for the broader community of individuals who were impacted by the prior enforcement of cannabis laws, but do not necessarily want to own or operate a cannabis business.</a:t>
            </a:r>
          </a:p>
          <a:p>
            <a:pPr defTabSz="914266">
              <a:defRPr/>
            </a:pPr>
            <a:r>
              <a:rPr lang="en-US" dirty="0"/>
              <a:t>-Community benefits can include reinvestment of cannabis tax revenues in neighborhoods impacted by cannabis enforcement, mandatory investment by cannabis businesses in community programs and organizations, local hire requirements for cannabis businesses that operate in the community, and expungement clinics to remove cannabis offenses from a person’s criminal record.</a:t>
            </a:r>
          </a:p>
        </p:txBody>
      </p:sp>
      <p:sp>
        <p:nvSpPr>
          <p:cNvPr id="4" name="Slide Number Placeholder 3"/>
          <p:cNvSpPr>
            <a:spLocks noGrp="1"/>
          </p:cNvSpPr>
          <p:nvPr>
            <p:ph type="sldNum" sz="quarter" idx="10"/>
          </p:nvPr>
        </p:nvSpPr>
        <p:spPr>
          <a:xfrm>
            <a:off x="3884616" y="8685218"/>
            <a:ext cx="2971800" cy="458786"/>
          </a:xfrm>
          <a:prstGeom prst="rect">
            <a:avLst/>
          </a:prstGeom>
        </p:spPr>
        <p:txBody>
          <a:bodyPr lIns="91025" tIns="45512" rIns="91025" bIns="45512"/>
          <a:lstStyle/>
          <a:p>
            <a:fld id="{D82589E1-0D54-4BAB-8F7D-B9F774D1DC01}" type="slidenum">
              <a:rPr lang="en-US" smtClean="0"/>
              <a:t>19</a:t>
            </a:fld>
            <a:endParaRPr lang="en-US" dirty="0"/>
          </a:p>
        </p:txBody>
      </p:sp>
    </p:spTree>
    <p:extLst>
      <p:ext uri="{BB962C8B-B14F-4D97-AF65-F5344CB8AC3E}">
        <p14:creationId xmlns:p14="http://schemas.microsoft.com/office/powerpoint/2010/main" val="3557806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mn-cs"/>
              </a:rPr>
              <a:t>Business</a:t>
            </a:r>
            <a:r>
              <a:rPr lang="en-US" sz="1200" b="0" i="0" kern="1200" baseline="0" dirty="0" smtClean="0">
                <a:solidFill>
                  <a:schemeClr val="tx1"/>
                </a:solidFill>
                <a:effectLst/>
                <a:latin typeface="Arial" charset="0"/>
                <a:ea typeface="+mn-ea"/>
                <a:cs typeface="+mn-cs"/>
              </a:rPr>
              <a:t> and Professions Code </a:t>
            </a:r>
            <a:r>
              <a:rPr lang="en-US" sz="1200" b="0" i="0" kern="1200" dirty="0" smtClean="0">
                <a:solidFill>
                  <a:schemeClr val="tx1"/>
                </a:solidFill>
                <a:effectLst/>
                <a:latin typeface="Arial" charset="0"/>
                <a:ea typeface="+mn-ea"/>
                <a:cs typeface="+mn-cs"/>
              </a:rPr>
              <a:t>PC</a:t>
            </a:r>
            <a:r>
              <a:rPr lang="en-US" sz="1200" b="0" i="0" kern="1200" baseline="0" dirty="0" smtClean="0">
                <a:solidFill>
                  <a:schemeClr val="tx1"/>
                </a:solidFill>
                <a:effectLst/>
                <a:latin typeface="Arial" charset="0"/>
                <a:ea typeface="+mn-ea"/>
                <a:cs typeface="+mn-cs"/>
              </a:rPr>
              <a:t> </a:t>
            </a:r>
            <a:r>
              <a:rPr lang="en-US" sz="1200" b="0" i="0" kern="1200" baseline="0" dirty="0" smtClean="0">
                <a:solidFill>
                  <a:schemeClr val="tx1"/>
                </a:solidFill>
                <a:effectLst/>
                <a:latin typeface="Arial" charset="0"/>
                <a:ea typeface="+mn-ea"/>
                <a:cs typeface="+mn-cs"/>
              </a:rPr>
              <a:t>26246  states that “</a:t>
            </a:r>
            <a:r>
              <a:rPr lang="en-US" sz="1200" b="0" i="0" kern="1200" dirty="0" smtClean="0">
                <a:solidFill>
                  <a:schemeClr val="tx1"/>
                </a:solidFill>
                <a:effectLst/>
                <a:latin typeface="Arial" charset="0"/>
                <a:ea typeface="+mn-ea"/>
                <a:cs typeface="+mn-cs"/>
              </a:rPr>
              <a:t>To facilitate greater equity in business ownership and employment in the cannabis market, the bureau of cannabis</a:t>
            </a:r>
            <a:r>
              <a:rPr lang="en-US" sz="1200" b="0" i="0" kern="1200" baseline="0" dirty="0" smtClean="0">
                <a:solidFill>
                  <a:schemeClr val="tx1"/>
                </a:solidFill>
                <a:effectLst/>
                <a:latin typeface="Arial" charset="0"/>
                <a:ea typeface="+mn-ea"/>
                <a:cs typeface="+mn-cs"/>
              </a:rPr>
              <a:t> control</a:t>
            </a:r>
            <a:r>
              <a:rPr lang="en-US" sz="1200" b="0" i="0" kern="1200" dirty="0" smtClean="0">
                <a:solidFill>
                  <a:schemeClr val="tx1"/>
                </a:solidFill>
                <a:effectLst/>
                <a:latin typeface="Arial" charset="0"/>
                <a:ea typeface="+mn-ea"/>
                <a:cs typeface="+mn-cs"/>
              </a:rPr>
              <a:t> shall do all of the following:”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On or before July 1, 2019, publish local equity ordinances that have been enacted by the legislative body of the respective local jurisdiction, and model local equity ordinances created by advocacy groups and experts to the bureau’s internet website. Advocacy groups and experts may include, but are not limited to, minority business owners and entrepreneurs, organizations with expertise in addressing barriers to employment and licensure for low-income communities or persons with prior arrests or convictions, and unions representing cannabis workers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D47DA0E-11B1-432E-A580-0CFECA28C7E9}" type="slidenum">
              <a:rPr lang="en-US" smtClean="0"/>
              <a:pPr>
                <a:defRPr/>
              </a:pPr>
              <a:t>20</a:t>
            </a:fld>
            <a:endParaRPr lang="en-US" dirty="0"/>
          </a:p>
        </p:txBody>
      </p:sp>
    </p:spTree>
    <p:extLst>
      <p:ext uri="{BB962C8B-B14F-4D97-AF65-F5344CB8AC3E}">
        <p14:creationId xmlns:p14="http://schemas.microsoft.com/office/powerpoint/2010/main" val="3393739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Ordinance No. 1: Cannabis Social Equity Licensing Program</a:t>
            </a:r>
          </a:p>
          <a:p>
            <a:r>
              <a:rPr lang="en-US" dirty="0" smtClean="0"/>
              <a:t>Model Ordinance No. 2: Equity in Cannabis Industry Employment Opportunities</a:t>
            </a:r>
          </a:p>
          <a:p>
            <a:r>
              <a:rPr lang="en-US" dirty="0" smtClean="0"/>
              <a:t>Model Ordinance No. 3: Cannabis Industry Community Benefits Agreements</a:t>
            </a:r>
          </a:p>
          <a:p>
            <a:r>
              <a:rPr lang="en-US" dirty="0" smtClean="0"/>
              <a:t>Model Ordinance No. 4: Reinvestment of Local Cannabis Fees and Taxes into Communities</a:t>
            </a:r>
          </a:p>
          <a:p>
            <a:r>
              <a:rPr lang="en-US" dirty="0" smtClean="0"/>
              <a:t>Model Ordinance No. 5: Reducing Barriers to Entry into the Cannabis Industry</a:t>
            </a:r>
          </a:p>
          <a:p>
            <a:r>
              <a:rPr lang="en-US" dirty="0" smtClean="0"/>
              <a:t>Model Ordinance No. 6: Data Collection to Build an Equitable Cannabis Industry</a:t>
            </a:r>
          </a:p>
          <a:p>
            <a:r>
              <a:rPr lang="en-US" dirty="0" smtClean="0"/>
              <a:t>Model Ordinance No. 7: Permitting Cannabis Consumption Lounges</a:t>
            </a:r>
          </a:p>
          <a:p>
            <a:r>
              <a:rPr lang="en-US" dirty="0" smtClean="0"/>
              <a:t>Model Ordinance No. 8: Resentencing and Record Expungement for Cannabis Offenses</a:t>
            </a:r>
          </a:p>
          <a:p>
            <a:r>
              <a:rPr lang="en-US" dirty="0" smtClean="0"/>
              <a:t>Model Ordinance No. 9: Making Cannabis Offenses the Lowest Law Enforcement Priority</a:t>
            </a:r>
          </a:p>
          <a:p>
            <a:r>
              <a:rPr lang="en-US" dirty="0" smtClean="0"/>
              <a:t>Model Ordinance No. 10: Eliminating </a:t>
            </a:r>
            <a:r>
              <a:rPr lang="en-US" dirty="0" err="1" smtClean="0"/>
              <a:t>Suspicionless</a:t>
            </a:r>
            <a:r>
              <a:rPr lang="en-US" smtClean="0"/>
              <a:t> Drug Testing</a:t>
            </a:r>
          </a:p>
          <a:p>
            <a:endParaRPr lang="en-US" dirty="0"/>
          </a:p>
        </p:txBody>
      </p:sp>
      <p:sp>
        <p:nvSpPr>
          <p:cNvPr id="4" name="Slide Number Placeholder 3"/>
          <p:cNvSpPr>
            <a:spLocks noGrp="1"/>
          </p:cNvSpPr>
          <p:nvPr>
            <p:ph type="sldNum" sz="quarter" idx="10"/>
          </p:nvPr>
        </p:nvSpPr>
        <p:spPr/>
        <p:txBody>
          <a:bodyPr/>
          <a:lstStyle/>
          <a:p>
            <a:pPr>
              <a:defRPr/>
            </a:pPr>
            <a:fld id="{BD47DA0E-11B1-432E-A580-0CFECA28C7E9}" type="slidenum">
              <a:rPr lang="en-US" smtClean="0"/>
              <a:pPr>
                <a:defRPr/>
              </a:pPr>
              <a:t>21</a:t>
            </a:fld>
            <a:endParaRPr lang="en-US" dirty="0"/>
          </a:p>
        </p:txBody>
      </p:sp>
    </p:spTree>
    <p:extLst>
      <p:ext uri="{BB962C8B-B14F-4D97-AF65-F5344CB8AC3E}">
        <p14:creationId xmlns:p14="http://schemas.microsoft.com/office/powerpoint/2010/main" val="1499154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266">
              <a:defRPr/>
            </a:pPr>
            <a:r>
              <a:rPr lang="en-US" dirty="0"/>
              <a:t>-Regardless of what benefits the City offers, it is important to recognize the significant challenges that other cities have faced in implementing local cannabis programs.</a:t>
            </a:r>
          </a:p>
          <a:p>
            <a:pPr defTabSz="914266">
              <a:defRPr/>
            </a:pPr>
            <a:r>
              <a:rPr lang="en-US" dirty="0"/>
              <a:t>-Most of these challenges have stemmed from business ownership benefits that, although well intentioned, can have unintended consequences when not designed carefully.</a:t>
            </a:r>
          </a:p>
          <a:p>
            <a:pPr defTabSz="914266">
              <a:defRPr/>
            </a:pPr>
            <a:r>
              <a:rPr lang="en-US" dirty="0"/>
              <a:t>-Unintended consequences include predatory practices by individuals looking to take advantage of equity applicants, manipulation of eligibility criteria by individuals who do not qualify for the program, and sunk costs for applicants who are unable to obtain a license despite investing significant time and money in the process.</a:t>
            </a:r>
          </a:p>
          <a:p>
            <a:pPr defTabSz="914266">
              <a:defRPr/>
            </a:pPr>
            <a:r>
              <a:rPr lang="en-US" dirty="0"/>
              <a:t>-In addition, there are unique barriers to entry into the cannabis market that exist for small businesses, that make the design of a successful equity program particularly challenging.</a:t>
            </a:r>
          </a:p>
          <a:p>
            <a:pPr defTabSz="914266">
              <a:defRPr/>
            </a:pPr>
            <a:r>
              <a:rPr lang="en-US" dirty="0"/>
              <a:t>-These barriers include startup costs that can approach or exceed $1M depending on the business type, intense competition to secure a finite number of licenses, and limited availability of real estate within eligible “green zone” areas of the City.</a:t>
            </a:r>
          </a:p>
          <a:p>
            <a:pPr defTabSz="914266">
              <a:defRPr/>
            </a:pPr>
            <a:r>
              <a:rPr lang="en-US" dirty="0"/>
              <a:t>-Although significant, these challenges should not act as a deterrent to </a:t>
            </a:r>
            <a:r>
              <a:rPr lang="en-US" dirty="0" smtClean="0"/>
              <a:t>creating </a:t>
            </a:r>
            <a:r>
              <a:rPr lang="en-US" dirty="0"/>
              <a:t>a cannabis equity program.</a:t>
            </a:r>
          </a:p>
          <a:p>
            <a:pPr defTabSz="914266">
              <a:defRPr/>
            </a:pPr>
            <a:r>
              <a:rPr lang="en-US" dirty="0"/>
              <a:t>-They simply point to the need for policymakers to carefully weigh proposed benefits against potential unintended consequences when designing the parameters of an equity program</a:t>
            </a:r>
            <a:r>
              <a:rPr lang="en-US" dirty="0" smtClean="0"/>
              <a:t>.</a:t>
            </a:r>
          </a:p>
          <a:p>
            <a:pPr defTabSz="914266">
              <a:defRPr/>
            </a:pPr>
            <a:r>
              <a:rPr lang="en-US" dirty="0" smtClean="0"/>
              <a:t>-However, this process does not preclude the City from also taking immediate action to promote equity, within the existing framework of the cannabis ordinance approved by the City Council.</a:t>
            </a:r>
          </a:p>
          <a:p>
            <a:pPr defTabSz="914266">
              <a:defRPr/>
            </a:pPr>
            <a:r>
              <a:rPr lang="en-US" dirty="0" smtClean="0"/>
              <a:t>-The remainder of this presentation will therefore describe how staff proposes to build equity immediately into the development agreements being negotiated with cannabis businesses seeking to operate in National City.</a:t>
            </a:r>
          </a:p>
          <a:p>
            <a:pPr defTabSz="914266">
              <a:defRPr/>
            </a:pPr>
            <a:endParaRPr lang="en-US" dirty="0"/>
          </a:p>
        </p:txBody>
      </p:sp>
      <p:sp>
        <p:nvSpPr>
          <p:cNvPr id="4" name="Slide Number Placeholder 3"/>
          <p:cNvSpPr>
            <a:spLocks noGrp="1"/>
          </p:cNvSpPr>
          <p:nvPr>
            <p:ph type="sldNum" sz="quarter" idx="10"/>
          </p:nvPr>
        </p:nvSpPr>
        <p:spPr>
          <a:xfrm>
            <a:off x="3884616" y="8685218"/>
            <a:ext cx="2971800" cy="458786"/>
          </a:xfrm>
          <a:prstGeom prst="rect">
            <a:avLst/>
          </a:prstGeom>
        </p:spPr>
        <p:txBody>
          <a:bodyPr lIns="91025" tIns="45512" rIns="91025" bIns="45512"/>
          <a:lstStyle/>
          <a:p>
            <a:fld id="{D82589E1-0D54-4BAB-8F7D-B9F774D1DC01}" type="slidenum">
              <a:rPr lang="en-US" smtClean="0"/>
              <a:t>22</a:t>
            </a:fld>
            <a:endParaRPr lang="en-US" dirty="0"/>
          </a:p>
        </p:txBody>
      </p:sp>
    </p:spTree>
    <p:extLst>
      <p:ext uri="{BB962C8B-B14F-4D97-AF65-F5344CB8AC3E}">
        <p14:creationId xmlns:p14="http://schemas.microsoft.com/office/powerpoint/2010/main" val="653490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9.60.100. Development Agreement. </a:t>
            </a:r>
          </a:p>
          <a:p>
            <a:endParaRPr lang="en-US" dirty="0" smtClean="0"/>
          </a:p>
          <a:p>
            <a:r>
              <a:rPr lang="en-US" dirty="0" smtClean="0"/>
              <a:t>Prior to operating in the City of National City and as a condition of issuance of a regulatory permit, the operator of each cannabis facility shall enter into a Development Agreement with the City of National City setting forth the terms and conditions under which the cannabis facility will operate that are in addition to the requirements of this Chapter, including, but not limited to community benefits such as public outreach and education, community service, payment of fees and other charges as mutually agreed, and such other terms and conditions that will protect and promote the public health, safety and welfare. </a:t>
            </a:r>
            <a:endParaRPr lang="en-US" dirty="0"/>
          </a:p>
        </p:txBody>
      </p:sp>
      <p:sp>
        <p:nvSpPr>
          <p:cNvPr id="4" name="Slide Number Placeholder 3"/>
          <p:cNvSpPr>
            <a:spLocks noGrp="1"/>
          </p:cNvSpPr>
          <p:nvPr>
            <p:ph type="sldNum" sz="quarter" idx="10"/>
          </p:nvPr>
        </p:nvSpPr>
        <p:spPr/>
        <p:txBody>
          <a:bodyPr/>
          <a:lstStyle/>
          <a:p>
            <a:pPr>
              <a:defRPr/>
            </a:pPr>
            <a:fld id="{BD47DA0E-11B1-432E-A580-0CFECA28C7E9}" type="slidenum">
              <a:rPr lang="en-US" smtClean="0"/>
              <a:pPr>
                <a:defRPr/>
              </a:pPr>
              <a:t>25</a:t>
            </a:fld>
            <a:endParaRPr lang="en-US" dirty="0"/>
          </a:p>
        </p:txBody>
      </p:sp>
    </p:spTree>
    <p:extLst>
      <p:ext uri="{BB962C8B-B14F-4D97-AF65-F5344CB8AC3E}">
        <p14:creationId xmlns:p14="http://schemas.microsoft.com/office/powerpoint/2010/main" val="53505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266">
              <a:defRPr/>
            </a:pPr>
            <a:r>
              <a:rPr lang="en-US" dirty="0"/>
              <a:t>-Most importantly, the key to the success of a cannabis equity program is through robust community input and participation.</a:t>
            </a:r>
          </a:p>
          <a:p>
            <a:pPr defTabSz="914266">
              <a:defRPr/>
            </a:pPr>
            <a:r>
              <a:rPr lang="en-US" dirty="0"/>
              <a:t>-The primary purpose of the meeting today is to establish a baseline understanding of cannabis equity programs as they exist in other jurisdictions, and to receive input from residents on how to best shape a National </a:t>
            </a:r>
            <a:r>
              <a:rPr lang="en-US" dirty="0" smtClean="0"/>
              <a:t>City</a:t>
            </a:r>
            <a:r>
              <a:rPr lang="en-US" baseline="0" dirty="0" smtClean="0"/>
              <a:t> social/local equity interests</a:t>
            </a:r>
            <a:r>
              <a:rPr lang="en-US" dirty="0" smtClean="0"/>
              <a:t>.</a:t>
            </a:r>
            <a:endParaRPr lang="en-US" dirty="0"/>
          </a:p>
          <a:p>
            <a:pPr defTabSz="914266">
              <a:defRPr/>
            </a:pPr>
            <a:r>
              <a:rPr lang="en-US" dirty="0"/>
              <a:t>-Through the community engagement process, the City will have the information it needs to </a:t>
            </a:r>
            <a:r>
              <a:rPr lang="en-US" dirty="0" smtClean="0"/>
              <a:t>negotiate</a:t>
            </a:r>
            <a:r>
              <a:rPr lang="en-US" baseline="0" dirty="0" smtClean="0"/>
              <a:t> development agreement terms </a:t>
            </a:r>
            <a:r>
              <a:rPr lang="en-US" dirty="0" smtClean="0"/>
              <a:t>that </a:t>
            </a:r>
            <a:r>
              <a:rPr lang="en-US" dirty="0"/>
              <a:t>best </a:t>
            </a:r>
            <a:r>
              <a:rPr lang="en-US" dirty="0" smtClean="0"/>
              <a:t>reflect </a:t>
            </a:r>
            <a:r>
              <a:rPr lang="en-US" dirty="0"/>
              <a:t>the specific needs of residents</a:t>
            </a:r>
            <a:r>
              <a:rPr lang="en-US" dirty="0" smtClean="0"/>
              <a:t>.</a:t>
            </a:r>
          </a:p>
        </p:txBody>
      </p:sp>
      <p:sp>
        <p:nvSpPr>
          <p:cNvPr id="4" name="Slide Number Placeholder 3"/>
          <p:cNvSpPr>
            <a:spLocks noGrp="1"/>
          </p:cNvSpPr>
          <p:nvPr>
            <p:ph type="sldNum" sz="quarter" idx="10"/>
          </p:nvPr>
        </p:nvSpPr>
        <p:spPr>
          <a:xfrm>
            <a:off x="3884616" y="8685218"/>
            <a:ext cx="2971800" cy="458786"/>
          </a:xfrm>
          <a:prstGeom prst="rect">
            <a:avLst/>
          </a:prstGeom>
        </p:spPr>
        <p:txBody>
          <a:bodyPr lIns="91025" tIns="45512" rIns="91025" bIns="45512"/>
          <a:lstStyle/>
          <a:p>
            <a:fld id="{D82589E1-0D54-4BAB-8F7D-B9F774D1DC01}" type="slidenum">
              <a:rPr lang="en-US" smtClean="0"/>
              <a:t>28</a:t>
            </a:fld>
            <a:endParaRPr lang="en-US" dirty="0"/>
          </a:p>
        </p:txBody>
      </p:sp>
    </p:spTree>
    <p:extLst>
      <p:ext uri="{BB962C8B-B14F-4D97-AF65-F5344CB8AC3E}">
        <p14:creationId xmlns:p14="http://schemas.microsoft.com/office/powerpoint/2010/main" val="646720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05953AEC-6375-4D5F-BF6C-B3EC5AFB0BCF}" type="slidenum">
              <a:rPr lang="en-US" smtClean="0"/>
              <a:pPr/>
              <a:t>32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908001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“equity” recognizes that because different individuals or groups have different histories and circumstances, they have different needs and unequal starting points. Using an equity approach, individuals and groups receive different resources, opportunities, support, or treatment based on their specific needs. By providing what each individual or group needs, they can have equitable or fair outcomes. </a:t>
            </a:r>
            <a:endParaRPr lang="en-US" dirty="0"/>
          </a:p>
        </p:txBody>
      </p:sp>
      <p:sp>
        <p:nvSpPr>
          <p:cNvPr id="4" name="Slide Number Placeholder 3"/>
          <p:cNvSpPr>
            <a:spLocks noGrp="1"/>
          </p:cNvSpPr>
          <p:nvPr>
            <p:ph type="sldNum" sz="quarter" idx="10"/>
          </p:nvPr>
        </p:nvSpPr>
        <p:spPr/>
        <p:txBody>
          <a:bodyPr/>
          <a:lstStyle/>
          <a:p>
            <a:pPr>
              <a:defRPr/>
            </a:pPr>
            <a:fld id="{BD47DA0E-11B1-432E-A580-0CFECA28C7E9}" type="slidenum">
              <a:rPr lang="en-US" smtClean="0"/>
              <a:pPr>
                <a:defRPr/>
              </a:pPr>
              <a:t>5</a:t>
            </a:fld>
            <a:endParaRPr lang="en-US" dirty="0"/>
          </a:p>
        </p:txBody>
      </p:sp>
    </p:spTree>
    <p:extLst>
      <p:ext uri="{BB962C8B-B14F-4D97-AF65-F5344CB8AC3E}">
        <p14:creationId xmlns:p14="http://schemas.microsoft.com/office/powerpoint/2010/main" val="169150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smtClean="0"/>
              <a:t>Therefore, cannabis equity programs are distinct from other types of assistance programs by </a:t>
            </a:r>
            <a:r>
              <a:rPr lang="en-US" sz="1400" u="sng" dirty="0" smtClean="0"/>
              <a:t>their focus and intentionality in understanding the specific systemic barriers and injustices</a:t>
            </a:r>
            <a:r>
              <a:rPr lang="en-US" sz="1400" dirty="0" smtClean="0"/>
              <a:t> different individuals or groups face when trying to access opportunity in the cannabis marketplace.</a:t>
            </a:r>
            <a:endParaRPr lang="en-US" sz="14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D47DA0E-11B1-432E-A580-0CFECA28C7E9}" type="slidenum">
              <a:rPr lang="en-US" smtClean="0"/>
              <a:pPr>
                <a:defRPr/>
              </a:pPr>
              <a:t>6</a:t>
            </a:fld>
            <a:endParaRPr lang="en-US" dirty="0"/>
          </a:p>
        </p:txBody>
      </p:sp>
    </p:spTree>
    <p:extLst>
      <p:ext uri="{BB962C8B-B14F-4D97-AF65-F5344CB8AC3E}">
        <p14:creationId xmlns:p14="http://schemas.microsoft.com/office/powerpoint/2010/main" val="251180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-National studies have consistently shown that prior to legalization, minority groups were disproportionately arrested and convicted for cannabis offenses, despite similar cannabis usage rates relative to other groups.</a:t>
            </a:r>
          </a:p>
          <a:p>
            <a:pPr marL="0" marR="0" lvl="0" indent="0" algn="l" defTabSz="914266" rtl="0" eaLnBrk="1" fontAlgn="auto" latinLnBrk="0" hangingPunct="1">
              <a:lnSpc>
                <a:spcPct val="100000"/>
              </a:lnSpc>
              <a:spcBef>
                <a:spcPts val="0"/>
              </a:spcBef>
              <a:spcAft>
                <a:spcPts val="0"/>
              </a:spcAft>
              <a:buClrTx/>
              <a:buSzTx/>
              <a:buFontTx/>
              <a:buNone/>
              <a:tabLst/>
              <a:defRPr/>
            </a:pPr>
            <a:r>
              <a:rPr lang="en-US" dirty="0" smtClean="0"/>
              <a:t>-A cannabis conviction can lead to permanent loss of property, disqualification from employment opportunities, reduced earnings potential, exclusion from public benefits such as housing assistance or student financial aid, and have other long-term negative impacts.</a:t>
            </a:r>
          </a:p>
          <a:p>
            <a:endParaRPr lang="en-US" dirty="0"/>
          </a:p>
        </p:txBody>
      </p:sp>
      <p:sp>
        <p:nvSpPr>
          <p:cNvPr id="4" name="Slide Number Placeholder 3"/>
          <p:cNvSpPr>
            <a:spLocks noGrp="1"/>
          </p:cNvSpPr>
          <p:nvPr>
            <p:ph type="sldNum" sz="quarter" idx="10"/>
          </p:nvPr>
        </p:nvSpPr>
        <p:spPr/>
        <p:txBody>
          <a:bodyPr/>
          <a:lstStyle/>
          <a:p>
            <a:pPr>
              <a:defRPr/>
            </a:pPr>
            <a:fld id="{BD47DA0E-11B1-432E-A580-0CFECA28C7E9}" type="slidenum">
              <a:rPr lang="en-US" smtClean="0"/>
              <a:pPr>
                <a:defRPr/>
              </a:pPr>
              <a:t>7</a:t>
            </a:fld>
            <a:endParaRPr lang="en-US" dirty="0"/>
          </a:p>
        </p:txBody>
      </p:sp>
    </p:spTree>
    <p:extLst>
      <p:ext uri="{BB962C8B-B14F-4D97-AF65-F5344CB8AC3E}">
        <p14:creationId xmlns:p14="http://schemas.microsoft.com/office/powerpoint/2010/main" val="649781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-Recognizing this fact, California residents voted in 2018 to decriminalize cannabis activity at the state and local level through the passage of Proposition 64.</a:t>
            </a:r>
          </a:p>
          <a:p>
            <a:pPr defTabSz="914266">
              <a:defRPr/>
            </a:pPr>
            <a:r>
              <a:rPr lang="en-US" dirty="0" smtClean="0"/>
              <a:t>-However, one of the ongoing challenges of legalization has been that minority owned businesses are significantly underrepresented in the newly regulated commercial cannabis marketplace.</a:t>
            </a:r>
          </a:p>
          <a:p>
            <a:pPr defTabSz="914266">
              <a:defRPr/>
            </a:pPr>
            <a:r>
              <a:rPr lang="en-US" dirty="0" smtClean="0"/>
              <a:t>-As a result, some California cities, including Oakland, LA, SF, and Sacramento, adopted cannabis equity programs.</a:t>
            </a:r>
          </a:p>
          <a:p>
            <a:pPr defTabSz="914266">
              <a:defRPr/>
            </a:pPr>
            <a:r>
              <a:rPr lang="en-US" dirty="0" smtClean="0"/>
              <a:t>-Recently, cities in other states have developed equity programs as well, including Portland, Seattle, Detroit and Denver.</a:t>
            </a:r>
          </a:p>
          <a:p>
            <a:pPr defTabSz="914266">
              <a:defRPr/>
            </a:pPr>
            <a:r>
              <a:rPr lang="en-US" dirty="0" smtClean="0"/>
              <a:t>-The fundamental goal of these programs is to support economic inclusion in the cannabis industry for individuals who may have been negatively impacted by the prior enforcement of federal and state cannabis laws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D47DA0E-11B1-432E-A580-0CFECA28C7E9}" type="slidenum">
              <a:rPr lang="en-US" smtClean="0"/>
              <a:pPr>
                <a:defRPr/>
              </a:pPr>
              <a:t>8</a:t>
            </a:fld>
            <a:endParaRPr lang="en-US" dirty="0"/>
          </a:p>
        </p:txBody>
      </p:sp>
    </p:spTree>
    <p:extLst>
      <p:ext uri="{BB962C8B-B14F-4D97-AF65-F5344CB8AC3E}">
        <p14:creationId xmlns:p14="http://schemas.microsoft.com/office/powerpoint/2010/main" val="135020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-In 2018, the State of California adopted SB 1294 to support local jurisdictions in developing and implementing cannabis equity programs </a:t>
            </a:r>
            <a:r>
              <a:rPr lang="en-US" sz="1200" b="0" i="0" kern="1200" dirty="0" smtClean="0">
                <a:solidFill>
                  <a:schemeClr val="tx1"/>
                </a:solidFill>
                <a:effectLst/>
                <a:latin typeface="Arial" charset="0"/>
                <a:ea typeface="+mn-ea"/>
                <a:cs typeface="+mn-cs"/>
              </a:rPr>
              <a:t>that focus on the inclusion and support of individuals in California's legal cannabis marketplace who are from communities negatively or disproportionately impacted by cannabis criminalization</a:t>
            </a:r>
            <a:r>
              <a:rPr lang="en-US" dirty="0" smtClean="0"/>
              <a:t>.</a:t>
            </a:r>
          </a:p>
          <a:p>
            <a:pPr defTabSz="914266">
              <a:defRPr/>
            </a:pPr>
            <a:r>
              <a:rPr lang="en-US" dirty="0" smtClean="0"/>
              <a:t>-The state program is administered by the Governor’s Office of Business and Economic Development (GO-Biz), through an inter-agency agreement with the Bureau of Cannabis Control (BCC).</a:t>
            </a:r>
          </a:p>
          <a:p>
            <a:pPr defTabSz="914266">
              <a:defRPr/>
            </a:pPr>
            <a:r>
              <a:rPr lang="en-US" dirty="0" smtClean="0"/>
              <a:t>-The Cannabis Equity Grants Program for Local Jurisdictions aids local equity program efforts to support equity applicants and equity licensees. </a:t>
            </a:r>
          </a:p>
          <a:p>
            <a:pPr defTabSz="914266">
              <a:defRPr/>
            </a:pPr>
            <a:endParaRPr lang="en-US" dirty="0"/>
          </a:p>
        </p:txBody>
      </p:sp>
      <p:sp>
        <p:nvSpPr>
          <p:cNvPr id="4" name="Slide Number Placeholder 3"/>
          <p:cNvSpPr>
            <a:spLocks noGrp="1"/>
          </p:cNvSpPr>
          <p:nvPr>
            <p:ph type="sldNum" sz="quarter" idx="10"/>
          </p:nvPr>
        </p:nvSpPr>
        <p:spPr/>
        <p:txBody>
          <a:bodyPr/>
          <a:lstStyle/>
          <a:p>
            <a:pPr>
              <a:defRPr/>
            </a:pPr>
            <a:fld id="{BD47DA0E-11B1-432E-A580-0CFECA28C7E9}" type="slidenum">
              <a:rPr lang="en-US" smtClean="0"/>
              <a:pPr>
                <a:defRPr/>
              </a:pPr>
              <a:t>10</a:t>
            </a:fld>
            <a:endParaRPr lang="en-US" dirty="0"/>
          </a:p>
        </p:txBody>
      </p:sp>
    </p:spTree>
    <p:extLst>
      <p:ext uri="{BB962C8B-B14F-4D97-AF65-F5344CB8AC3E}">
        <p14:creationId xmlns:p14="http://schemas.microsoft.com/office/powerpoint/2010/main" val="284578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BCC and </a:t>
            </a:r>
            <a:r>
              <a:rPr lang="en-US" dirty="0" err="1" smtClean="0"/>
              <a:t>GoBiz</a:t>
            </a:r>
            <a:r>
              <a:rPr lang="en-US" dirty="0" smtClean="0"/>
              <a:t> announces</a:t>
            </a:r>
            <a:r>
              <a:rPr lang="en-US" baseline="0" dirty="0" smtClean="0"/>
              <a:t> its solicitation for Cannabis Equity Grants Program and provides local jurisdictions with application guidelines</a:t>
            </a:r>
            <a:endParaRPr lang="en-US" dirty="0"/>
          </a:p>
        </p:txBody>
      </p:sp>
      <p:sp>
        <p:nvSpPr>
          <p:cNvPr id="4" name="Slide Number Placeholder 3"/>
          <p:cNvSpPr>
            <a:spLocks noGrp="1"/>
          </p:cNvSpPr>
          <p:nvPr>
            <p:ph type="sldNum" sz="quarter" idx="10"/>
          </p:nvPr>
        </p:nvSpPr>
        <p:spPr/>
        <p:txBody>
          <a:bodyPr/>
          <a:lstStyle/>
          <a:p>
            <a:pPr>
              <a:defRPr/>
            </a:pPr>
            <a:fld id="{BD47DA0E-11B1-432E-A580-0CFECA28C7E9}" type="slidenum">
              <a:rPr lang="en-US" smtClean="0"/>
              <a:pPr>
                <a:defRPr/>
              </a:pPr>
              <a:t>15</a:t>
            </a:fld>
            <a:endParaRPr lang="en-US" dirty="0"/>
          </a:p>
        </p:txBody>
      </p:sp>
    </p:spTree>
    <p:extLst>
      <p:ext uri="{BB962C8B-B14F-4D97-AF65-F5344CB8AC3E}">
        <p14:creationId xmlns:p14="http://schemas.microsoft.com/office/powerpoint/2010/main" val="239146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Together, BCC and GO-Biz have awarded a total of $55M over a three-year period to local jurisdictions that demonstrate an intent to develop a cannabis equity program, or that have adopted and operate a cannabis equity program.</a:t>
            </a:r>
          </a:p>
          <a:p>
            <a:pPr defTabSz="914266">
              <a:defRPr/>
            </a:pPr>
            <a:r>
              <a:rPr lang="en-US" dirty="0" smtClean="0"/>
              <a:t>-At this point, it is unclear whether the state will continue funding local equity programs through the annual budget process.</a:t>
            </a:r>
          </a:p>
          <a:p>
            <a:pPr defTabSz="914266">
              <a:defRPr/>
            </a:pPr>
            <a:r>
              <a:rPr lang="en-US" dirty="0" smtClean="0"/>
              <a:t>-As a result, National City should not count on state equity funds being available in future budget cycles to support the development of a local equity program.</a:t>
            </a:r>
          </a:p>
          <a:p>
            <a:endParaRPr lang="en-US" dirty="0"/>
          </a:p>
        </p:txBody>
      </p:sp>
      <p:sp>
        <p:nvSpPr>
          <p:cNvPr id="4" name="Slide Number Placeholder 3"/>
          <p:cNvSpPr>
            <a:spLocks noGrp="1"/>
          </p:cNvSpPr>
          <p:nvPr>
            <p:ph type="sldNum" sz="quarter" idx="10"/>
          </p:nvPr>
        </p:nvSpPr>
        <p:spPr/>
        <p:txBody>
          <a:bodyPr/>
          <a:lstStyle/>
          <a:p>
            <a:pPr>
              <a:defRPr/>
            </a:pPr>
            <a:fld id="{BD47DA0E-11B1-432E-A580-0CFECA28C7E9}" type="slidenum">
              <a:rPr lang="en-US" smtClean="0"/>
              <a:pPr>
                <a:defRPr/>
              </a:pPr>
              <a:t>17</a:t>
            </a:fld>
            <a:endParaRPr lang="en-US" dirty="0"/>
          </a:p>
        </p:txBody>
      </p:sp>
    </p:spTree>
    <p:extLst>
      <p:ext uri="{BB962C8B-B14F-4D97-AF65-F5344CB8AC3E}">
        <p14:creationId xmlns:p14="http://schemas.microsoft.com/office/powerpoint/2010/main" val="3158150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-This slide shows the cities that were awarded state equity grant funds in Fiscal Year 2020-2021.</a:t>
            </a:r>
          </a:p>
          <a:p>
            <a:pPr defTabSz="914266">
              <a:defRPr/>
            </a:pPr>
            <a:r>
              <a:rPr lang="en-US" dirty="0" smtClean="0"/>
              <a:t>-Type 1 cities and counties were eligible for up to $75,000 in funds to assist in the creation of a cannabis equity assessment and assistance in the development of a local equity program.</a:t>
            </a:r>
          </a:p>
          <a:p>
            <a:pPr defTabSz="914266">
              <a:defRPr/>
            </a:pPr>
            <a:r>
              <a:rPr lang="en-US" dirty="0" smtClean="0"/>
              <a:t>-Type 2 cities and counties received funds to provide direct assistance to equity applicants and licensees.</a:t>
            </a:r>
          </a:p>
          <a:p>
            <a:pPr defTabSz="914266">
              <a:defRPr/>
            </a:pPr>
            <a:r>
              <a:rPr lang="en-US" dirty="0" smtClean="0"/>
              <a:t>-Specifically, funds can be used to provide grants or loans to equity owned businesses, offer direct technical assistance to equity applicants and licensees, and assist in the general administration of the program.</a:t>
            </a:r>
          </a:p>
          <a:p>
            <a:pPr defTabSz="914266">
              <a:defRPr/>
            </a:pPr>
            <a:r>
              <a:rPr lang="en-US" dirty="0" smtClean="0"/>
              <a:t>-Although the state is not currently accepting grant applications from local jurisdictions, it is important to note that cities can still adopt and implement cannabis equity programs independent of receiving state grant funds.</a:t>
            </a:r>
          </a:p>
          <a:p>
            <a:pPr defTabSz="914266">
              <a:defRPr/>
            </a:pPr>
            <a:r>
              <a:rPr lang="en-US" dirty="0" smtClean="0"/>
              <a:t>-In fact, some of the cities that you see listed on this slide adopted cannabis equity programs prior to passage of SB 1294, which were only later supplemented by BCC and GO-Biz grants.</a:t>
            </a:r>
          </a:p>
          <a:p>
            <a:endParaRPr lang="en-US" dirty="0"/>
          </a:p>
        </p:txBody>
      </p:sp>
      <p:sp>
        <p:nvSpPr>
          <p:cNvPr id="4" name="Slide Number Placeholder 3"/>
          <p:cNvSpPr>
            <a:spLocks noGrp="1"/>
          </p:cNvSpPr>
          <p:nvPr>
            <p:ph type="sldNum" sz="quarter" idx="10"/>
          </p:nvPr>
        </p:nvSpPr>
        <p:spPr/>
        <p:txBody>
          <a:bodyPr/>
          <a:lstStyle/>
          <a:p>
            <a:pPr>
              <a:defRPr/>
            </a:pPr>
            <a:fld id="{BD47DA0E-11B1-432E-A580-0CFECA28C7E9}" type="slidenum">
              <a:rPr lang="en-US" smtClean="0"/>
              <a:pPr>
                <a:defRPr/>
              </a:pPr>
              <a:t>18</a:t>
            </a:fld>
            <a:endParaRPr lang="en-US" dirty="0"/>
          </a:p>
        </p:txBody>
      </p:sp>
    </p:spTree>
    <p:extLst>
      <p:ext uri="{BB962C8B-B14F-4D97-AF65-F5344CB8AC3E}">
        <p14:creationId xmlns:p14="http://schemas.microsoft.com/office/powerpoint/2010/main" val="68176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F2F2153B-2CF4-4516-B13A-6A67E9D49208}" type="datetime1">
              <a:rPr lang="en-US" smtClean="0"/>
              <a:t>6/15/2021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7925B1F-EB8C-4C67-85BB-0E2B7A91A5A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82B65F3-B158-4336-928E-A65785527331}" type="datetime1">
              <a:rPr lang="en-US" smtClean="0"/>
              <a:t>6/15/2021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A0253A7-7C7C-4B56-85E7-B9E60973D20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D584C4C-5ED7-484C-9090-882607F4821C}" type="datetime1">
              <a:rPr lang="en-US" smtClean="0"/>
              <a:t>6/15/2021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9FE8C6A-71D4-4582-B925-E9E0B3F41C5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55CE449B-0CA3-4660-8DB8-65D03DBAD493}" type="datetime1">
              <a:rPr lang="en-US" smtClean="0"/>
              <a:t>6/15/2021</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B0CE06D-C19D-4DB5-B527-AFB09FBF966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EC86102C-7C03-49E8-BAC1-D2AD0DA6E9CB}" type="datetime1">
              <a:rPr lang="en-US" smtClean="0"/>
              <a:t>6/15/2021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CAE028-4425-434D-AAF4-B23C8433DA8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C26F18FB-7669-443B-A576-FDEC2859EAA1}" type="datetime1">
              <a:rPr lang="en-US" smtClean="0"/>
              <a:t>6/15/2021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61146B8-4DC4-4000-8765-1A755DECBCD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547CB0F-FE20-40C0-B1ED-484BD21B3C98}" type="datetime1">
              <a:rPr lang="en-US" smtClean="0"/>
              <a:t>6/15/2021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27FC2F4-06BC-497B-AAA3-8F7C1E0D1DD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267C368-857A-4D61-B71E-DB5748ADB246}" type="datetime1">
              <a:rPr lang="en-US" smtClean="0"/>
              <a:t>6/15/2021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F672B3-7F2E-4C74-99C9-B3EE8B66E1B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64FEF47-5D46-4FF0-B13C-E627506E8808}" type="datetime1">
              <a:rPr lang="en-US" smtClean="0"/>
              <a:t>6/15/2021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DCD8635-D607-4C31-AED3-7489BDF4D3C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F538018-E6E1-4F75-91C7-E813662C154F}" type="datetime1">
              <a:rPr lang="en-US" smtClean="0"/>
              <a:t>6/15/2021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9031AF6-350C-4C18-BB8D-370E0D012F8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0E35D51-77AE-40D4-A105-3AB977F9C26D}" type="datetime1">
              <a:rPr lang="en-US" smtClean="0"/>
              <a:t>6/15/2021</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B4C7790-6926-406E-9787-AE4435E28FA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1F0B36EF-C463-46FB-A0D6-CF1234D623A6}" type="datetime1">
              <a:rPr lang="en-US" smtClean="0"/>
              <a:t>6/15/2021</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3682736-0DAA-4B64-BD66-FB5221F179C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D4A00C-6B31-4734-8B5D-24B439C47839}" type="datetime1">
              <a:rPr lang="en-US" smtClean="0"/>
              <a:t>6/15/2021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52641CF-C0B4-4194-8265-A975006A29D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0546634-7EA7-4CC2-A7BF-8D1407C5C180}" type="datetime1">
              <a:rPr lang="en-US" smtClean="0"/>
              <a:t>6/15/2021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9763160-2DF8-4C64-BC54-08F503C62BD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FC08D8C-E593-4709-89F8-C77BF0114C85}" type="datetime1">
              <a:rPr lang="en-US" smtClean="0"/>
              <a:t>6/15/2021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6D0DB5E-1F04-436D-B2FD-3C190FE2F0C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fld id="{36A07680-B1BC-435C-952F-58E485485805}" type="datetime1">
              <a:rPr lang="en-US" smtClean="0"/>
              <a:t>6/15/2021</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CE098290-F60B-4DBC-8466-E4C74A2A881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 id="2147483674" r:id="rId12"/>
    <p:sldLayoutId id="2147483673" r:id="rId13"/>
    <p:sldLayoutId id="2147483672" r:id="rId14"/>
    <p:sldLayoutId id="2147483671"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9"/>
          <p:cNvSpPr txBox="1">
            <a:spLocks noChangeArrowheads="1"/>
          </p:cNvSpPr>
          <p:nvPr/>
        </p:nvSpPr>
        <p:spPr bwMode="auto">
          <a:xfrm>
            <a:off x="0" y="2624328"/>
            <a:ext cx="9144000" cy="1862048"/>
          </a:xfrm>
          <a:prstGeom prst="rect">
            <a:avLst/>
          </a:prstGeom>
          <a:noFill/>
          <a:ln w="9525">
            <a:noFill/>
            <a:miter lim="800000"/>
            <a:headEnd/>
            <a:tailEnd/>
          </a:ln>
        </p:spPr>
        <p:txBody>
          <a:bodyPr>
            <a:spAutoFit/>
          </a:bodyPr>
          <a:lstStyle/>
          <a:p>
            <a:pPr algn="ctr">
              <a:spcAft>
                <a:spcPts val="300"/>
              </a:spcAft>
            </a:pPr>
            <a:r>
              <a:rPr lang="en-US" sz="4000" dirty="0" smtClean="0">
                <a:solidFill>
                  <a:schemeClr val="tx1"/>
                </a:solidFill>
              </a:rPr>
              <a:t>Commercial Cannabis</a:t>
            </a:r>
          </a:p>
          <a:p>
            <a:pPr algn="ctr">
              <a:spcAft>
                <a:spcPts val="300"/>
              </a:spcAft>
            </a:pPr>
            <a:r>
              <a:rPr lang="en-US" sz="4000" dirty="0" smtClean="0">
                <a:solidFill>
                  <a:schemeClr val="tx1"/>
                </a:solidFill>
              </a:rPr>
              <a:t>Local/Social Equity Workshop</a:t>
            </a:r>
            <a:endParaRPr lang="en-US" sz="4000" dirty="0">
              <a:solidFill>
                <a:schemeClr val="tx1"/>
              </a:solidFill>
            </a:endParaRPr>
          </a:p>
          <a:p>
            <a:pPr algn="ctr">
              <a:spcAft>
                <a:spcPts val="600"/>
              </a:spcAft>
            </a:pPr>
            <a:r>
              <a:rPr lang="en-US" sz="3000" dirty="0" smtClean="0">
                <a:solidFill>
                  <a:schemeClr val="tx1"/>
                </a:solidFill>
              </a:rPr>
              <a:t>June 15, 2021</a:t>
            </a:r>
            <a:endParaRPr lang="en-US" dirty="0">
              <a:solidFill>
                <a:schemeClr val="tx1"/>
              </a:solidFill>
            </a:endParaRPr>
          </a:p>
        </p:txBody>
      </p:sp>
      <p:sp>
        <p:nvSpPr>
          <p:cNvPr id="28677" name="Rectangle 15"/>
          <p:cNvSpPr>
            <a:spLocks noChangeArrowheads="1"/>
          </p:cNvSpPr>
          <p:nvPr/>
        </p:nvSpPr>
        <p:spPr bwMode="auto">
          <a:xfrm>
            <a:off x="0" y="5638800"/>
            <a:ext cx="9144000" cy="365760"/>
          </a:xfrm>
          <a:prstGeom prst="rect">
            <a:avLst/>
          </a:prstGeom>
          <a:solidFill>
            <a:srgbClr val="3D007A"/>
          </a:solidFill>
          <a:ln w="9525">
            <a:noFill/>
            <a:miter lim="800000"/>
            <a:headEnd/>
            <a:tailEnd/>
          </a:ln>
        </p:spPr>
        <p:txBody>
          <a:bodyPr wrap="none" anchor="ctr"/>
          <a:lstStyle/>
          <a:p>
            <a:pPr algn="ctr"/>
            <a:endParaRPr lang="en-US" dirty="0"/>
          </a:p>
        </p:txBody>
      </p:sp>
      <p:pic>
        <p:nvPicPr>
          <p:cNvPr id="28678" name="Picture 8" descr="Logo Clear BG (2)"/>
          <p:cNvPicPr>
            <a:picLocks noChangeAspect="1" noChangeArrowheads="1"/>
          </p:cNvPicPr>
          <p:nvPr/>
        </p:nvPicPr>
        <p:blipFill>
          <a:blip r:embed="rId3"/>
          <a:srcRect/>
          <a:stretch>
            <a:fillRect/>
          </a:stretch>
        </p:blipFill>
        <p:spPr bwMode="auto">
          <a:xfrm>
            <a:off x="2971801" y="1024128"/>
            <a:ext cx="3157077" cy="1371600"/>
          </a:xfrm>
          <a:prstGeom prst="rect">
            <a:avLst/>
          </a:prstGeom>
          <a:noFill/>
          <a:ln w="9525">
            <a:noFill/>
            <a:miter lim="800000"/>
            <a:headEnd/>
            <a:tailEnd/>
          </a:ln>
        </p:spPr>
      </p:pic>
      <p:sp>
        <p:nvSpPr>
          <p:cNvPr id="28679" name="Rectangle 16"/>
          <p:cNvSpPr>
            <a:spLocks noChangeArrowheads="1"/>
          </p:cNvSpPr>
          <p:nvPr/>
        </p:nvSpPr>
        <p:spPr bwMode="auto">
          <a:xfrm>
            <a:off x="0" y="609600"/>
            <a:ext cx="9144000" cy="365760"/>
          </a:xfrm>
          <a:prstGeom prst="rect">
            <a:avLst/>
          </a:prstGeom>
          <a:solidFill>
            <a:srgbClr val="3D007A"/>
          </a:solidFill>
          <a:ln w="9525">
            <a:solidFill>
              <a:schemeClr val="accent1"/>
            </a:solidFill>
            <a:miter lim="800000"/>
            <a:headEnd/>
            <a:tailEnd/>
          </a:ln>
        </p:spPr>
        <p:txBody>
          <a:bodyPr wrap="none" anchor="ctr"/>
          <a:lstStyle/>
          <a:p>
            <a:pPr algn="ctr"/>
            <a:endParaRPr lang="en-US" dirty="0"/>
          </a:p>
        </p:txBody>
      </p:sp>
      <p:sp>
        <p:nvSpPr>
          <p:cNvPr id="2" name="Slide Number Placeholder 1"/>
          <p:cNvSpPr>
            <a:spLocks noGrp="1"/>
          </p:cNvSpPr>
          <p:nvPr>
            <p:ph type="sldNum" sz="quarter" idx="12"/>
          </p:nvPr>
        </p:nvSpPr>
        <p:spPr/>
        <p:txBody>
          <a:bodyPr/>
          <a:lstStyle/>
          <a:p>
            <a:pPr>
              <a:defRPr/>
            </a:pPr>
            <a:fld id="{51F672B3-7F2E-4C74-99C9-B3EE8B66E1B4}" type="slidenum">
              <a:rPr lang="en-US" smtClean="0"/>
              <a:pPr>
                <a:defRPr/>
              </a:pPr>
              <a:t>1</a:t>
            </a:fld>
            <a:endParaRPr lang="en-US" dirty="0"/>
          </a:p>
        </p:txBody>
      </p:sp>
    </p:spTree>
    <p:extLst>
      <p:ext uri="{BB962C8B-B14F-4D97-AF65-F5344CB8AC3E}">
        <p14:creationId xmlns:p14="http://schemas.microsoft.com/office/powerpoint/2010/main" val="2850932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44158"/>
            <a:ext cx="7010400" cy="898842"/>
          </a:xfrm>
        </p:spPr>
        <p:txBody>
          <a:bodyPr/>
          <a:lstStyle/>
          <a:p>
            <a:r>
              <a:rPr lang="en-US" sz="3600" dirty="0" smtClean="0">
                <a:solidFill>
                  <a:schemeClr val="tx1"/>
                </a:solidFill>
              </a:rPr>
              <a:t>Cannabis </a:t>
            </a:r>
            <a:r>
              <a:rPr lang="en-US" sz="3600" dirty="0">
                <a:solidFill>
                  <a:schemeClr val="tx1"/>
                </a:solidFill>
              </a:rPr>
              <a:t>Equity </a:t>
            </a:r>
            <a:r>
              <a:rPr lang="en-US" sz="3600" dirty="0" smtClean="0">
                <a:solidFill>
                  <a:schemeClr val="tx1"/>
                </a:solidFill>
              </a:rPr>
              <a:t>Grants Program</a:t>
            </a:r>
            <a:endParaRPr lang="en-US" sz="3600"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10</a:t>
            </a:fld>
            <a:endParaRPr lang="en-US" dirty="0"/>
          </a:p>
        </p:txBody>
      </p:sp>
      <p:sp>
        <p:nvSpPr>
          <p:cNvPr id="6" name="Rectangle 5"/>
          <p:cNvSpPr>
            <a:spLocks noChangeArrowheads="1"/>
          </p:cNvSpPr>
          <p:nvPr/>
        </p:nvSpPr>
        <p:spPr bwMode="auto">
          <a:xfrm>
            <a:off x="0" y="1143000"/>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7" name="Picture 6" descr="Logo Clear BG (2)"/>
          <p:cNvPicPr>
            <a:picLocks noChangeAspect="1" noChangeArrowheads="1"/>
          </p:cNvPicPr>
          <p:nvPr/>
        </p:nvPicPr>
        <p:blipFill>
          <a:blip r:embed="rId3"/>
          <a:srcRect/>
          <a:stretch>
            <a:fillRect/>
          </a:stretch>
        </p:blipFill>
        <p:spPr bwMode="auto">
          <a:xfrm>
            <a:off x="152400" y="239078"/>
            <a:ext cx="1371600" cy="655638"/>
          </a:xfrm>
          <a:prstGeom prst="rect">
            <a:avLst/>
          </a:prstGeom>
          <a:noFill/>
          <a:ln w="9525">
            <a:noFill/>
            <a:miter lim="800000"/>
            <a:headEnd/>
            <a:tailEnd/>
          </a:ln>
        </p:spPr>
      </p:pic>
      <p:sp>
        <p:nvSpPr>
          <p:cNvPr id="3" name="Content Placeholder 2"/>
          <p:cNvSpPr>
            <a:spLocks noGrp="1"/>
          </p:cNvSpPr>
          <p:nvPr>
            <p:ph idx="1"/>
          </p:nvPr>
        </p:nvSpPr>
        <p:spPr/>
        <p:txBody>
          <a:bodyPr/>
          <a:lstStyle/>
          <a:p>
            <a:pPr algn="just"/>
            <a:r>
              <a:rPr lang="en-US" sz="2400" dirty="0" smtClean="0"/>
              <a:t>The </a:t>
            </a:r>
            <a:r>
              <a:rPr lang="en-US" sz="2400" dirty="0"/>
              <a:t>California Cannabis Equity </a:t>
            </a:r>
            <a:r>
              <a:rPr lang="en-US" sz="2400" dirty="0" smtClean="0"/>
              <a:t>Act</a:t>
            </a:r>
          </a:p>
          <a:p>
            <a:pPr algn="just"/>
            <a:endParaRPr lang="en-US" sz="2400" dirty="0"/>
          </a:p>
          <a:p>
            <a:pPr algn="just"/>
            <a:r>
              <a:rPr lang="en-US" sz="2400" dirty="0" smtClean="0"/>
              <a:t>The </a:t>
            </a:r>
            <a:r>
              <a:rPr lang="en-US" sz="2400" dirty="0"/>
              <a:t>California Bureau of Cannabis Control </a:t>
            </a:r>
            <a:r>
              <a:rPr lang="en-US" sz="2400" dirty="0" smtClean="0"/>
              <a:t>(BCC) entered </a:t>
            </a:r>
            <a:r>
              <a:rPr lang="en-US" sz="2400" dirty="0"/>
              <a:t>into an interagency agreement with </a:t>
            </a:r>
            <a:r>
              <a:rPr lang="en-US" sz="2400" dirty="0" smtClean="0"/>
              <a:t>the Governor's Office of Business and Economic Development (GO-Biz) to </a:t>
            </a:r>
            <a:r>
              <a:rPr lang="en-US" sz="2400" dirty="0"/>
              <a:t>administer the Cannabis Equity Grants Program </a:t>
            </a:r>
            <a:endParaRPr lang="en-US" sz="2400" dirty="0" smtClean="0"/>
          </a:p>
          <a:p>
            <a:pPr marL="0" indent="0" algn="just">
              <a:buNone/>
            </a:pPr>
            <a:endParaRPr lang="en-US" sz="2400" dirty="0" smtClean="0"/>
          </a:p>
          <a:p>
            <a:pPr algn="just"/>
            <a:r>
              <a:rPr lang="en-US" sz="2400" dirty="0" smtClean="0"/>
              <a:t>The Cannabis Equity Grants Program assists local </a:t>
            </a:r>
            <a:r>
              <a:rPr lang="en-US" sz="2400" dirty="0"/>
              <a:t>j</a:t>
            </a:r>
            <a:r>
              <a:rPr lang="en-US" sz="2400" dirty="0" smtClean="0"/>
              <a:t>urisdictions </a:t>
            </a:r>
            <a:r>
              <a:rPr lang="en-US" sz="2400" dirty="0"/>
              <a:t>to aid local equity program efforts to support equity applicants and equity licensees.  </a:t>
            </a:r>
            <a:endParaRPr lang="en-US" sz="2400" dirty="0" smtClean="0"/>
          </a:p>
          <a:p>
            <a:pPr algn="just"/>
            <a:endParaRPr lang="en-US" sz="2000" dirty="0"/>
          </a:p>
        </p:txBody>
      </p:sp>
    </p:spTree>
    <p:extLst>
      <p:ext uri="{BB962C8B-B14F-4D97-AF65-F5344CB8AC3E}">
        <p14:creationId xmlns:p14="http://schemas.microsoft.com/office/powerpoint/2010/main" val="2573547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p>
            <a:r>
              <a:rPr lang="en-US" sz="3600" dirty="0">
                <a:solidFill>
                  <a:schemeClr val="tx1"/>
                </a:solidFill>
              </a:rPr>
              <a:t>Cannabis Equity </a:t>
            </a:r>
            <a:r>
              <a:rPr lang="en-US" sz="3600" dirty="0" smtClean="0">
                <a:solidFill>
                  <a:schemeClr val="tx1"/>
                </a:solidFill>
              </a:rPr>
              <a:t>Grants </a:t>
            </a:r>
            <a:r>
              <a:rPr lang="en-US" sz="3600" dirty="0">
                <a:solidFill>
                  <a:schemeClr val="tx1"/>
                </a:solidFill>
              </a:rPr>
              <a:t>Program</a:t>
            </a:r>
            <a:endParaRPr lang="en-US" sz="3600" dirty="0"/>
          </a:p>
        </p:txBody>
      </p:sp>
      <p:sp>
        <p:nvSpPr>
          <p:cNvPr id="3" name="Content Placeholder 2"/>
          <p:cNvSpPr>
            <a:spLocks noGrp="1"/>
          </p:cNvSpPr>
          <p:nvPr>
            <p:ph idx="1"/>
          </p:nvPr>
        </p:nvSpPr>
        <p:spPr/>
        <p:txBody>
          <a:bodyPr/>
          <a:lstStyle/>
          <a:p>
            <a:pPr marL="0" indent="0">
              <a:buNone/>
            </a:pPr>
            <a:r>
              <a:rPr lang="en-US" dirty="0"/>
              <a:t>California Business and Professions Code </a:t>
            </a:r>
            <a:r>
              <a:rPr lang="en-US" dirty="0" smtClean="0"/>
              <a:t>Section 26240 </a:t>
            </a:r>
            <a:r>
              <a:rPr lang="en-US" dirty="0"/>
              <a:t>defines </a:t>
            </a:r>
            <a:r>
              <a:rPr lang="en-US" dirty="0" smtClean="0"/>
              <a:t>“Eligible Local Jurisdiction” </a:t>
            </a:r>
            <a:r>
              <a:rPr lang="en-US" dirty="0"/>
              <a:t>as follows:</a:t>
            </a:r>
          </a:p>
          <a:p>
            <a:pPr marL="0" indent="0" algn="just">
              <a:buNone/>
            </a:pPr>
            <a:r>
              <a:rPr lang="en-US" dirty="0" smtClean="0"/>
              <a:t>	“a </a:t>
            </a:r>
            <a:r>
              <a:rPr lang="en-US" dirty="0"/>
              <a:t>local jurisdiction that demonstrates </a:t>
            </a:r>
            <a:r>
              <a:rPr lang="en-US" dirty="0" smtClean="0"/>
              <a:t>	an </a:t>
            </a:r>
            <a:r>
              <a:rPr lang="en-US" dirty="0"/>
              <a:t>intent to develop a local program or </a:t>
            </a:r>
            <a:r>
              <a:rPr lang="en-US" dirty="0" smtClean="0"/>
              <a:t>	that </a:t>
            </a:r>
            <a:r>
              <a:rPr lang="en-US" dirty="0"/>
              <a:t>has adopted or operates a local </a:t>
            </a:r>
            <a:r>
              <a:rPr lang="en-US" dirty="0" smtClean="0"/>
              <a:t>	equity </a:t>
            </a:r>
            <a:r>
              <a:rPr lang="en-US" dirty="0"/>
              <a:t>program</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11</a:t>
            </a:fld>
            <a:endParaRPr lang="en-US" dirty="0"/>
          </a:p>
        </p:txBody>
      </p:sp>
      <p:pic>
        <p:nvPicPr>
          <p:cNvPr id="5" name="Picture 4" descr="Logo Clear BG (2)"/>
          <p:cNvPicPr>
            <a:picLocks noChangeAspect="1" noChangeArrowheads="1"/>
          </p:cNvPicPr>
          <p:nvPr/>
        </p:nvPicPr>
        <p:blipFill>
          <a:blip r:embed="rId2"/>
          <a:srcRect/>
          <a:stretch>
            <a:fillRect/>
          </a:stretch>
        </p:blipFill>
        <p:spPr bwMode="auto">
          <a:xfrm>
            <a:off x="152400" y="239078"/>
            <a:ext cx="1371600" cy="655638"/>
          </a:xfrm>
          <a:prstGeom prst="rect">
            <a:avLst/>
          </a:prstGeom>
          <a:noFill/>
          <a:ln w="9525">
            <a:noFill/>
            <a:miter lim="800000"/>
            <a:headEnd/>
            <a:tailEnd/>
          </a:ln>
        </p:spPr>
      </p:pic>
      <p:sp>
        <p:nvSpPr>
          <p:cNvPr id="6" name="Rectangle 5"/>
          <p:cNvSpPr>
            <a:spLocks noChangeArrowheads="1"/>
          </p:cNvSpPr>
          <p:nvPr/>
        </p:nvSpPr>
        <p:spPr bwMode="auto">
          <a:xfrm>
            <a:off x="0" y="1143000"/>
            <a:ext cx="9144000" cy="182563"/>
          </a:xfrm>
          <a:prstGeom prst="rect">
            <a:avLst/>
          </a:prstGeom>
          <a:solidFill>
            <a:srgbClr val="3D007A"/>
          </a:solidFill>
          <a:ln w="9525">
            <a:noFill/>
            <a:miter lim="800000"/>
            <a:headEnd/>
            <a:tailEnd/>
          </a:ln>
        </p:spPr>
        <p:txBody>
          <a:bodyPr wrap="none" anchor="ctr"/>
          <a:lstStyle/>
          <a:p>
            <a:pPr algn="ctr"/>
            <a:endParaRPr lang="en-US" dirty="0"/>
          </a:p>
        </p:txBody>
      </p:sp>
    </p:spTree>
    <p:extLst>
      <p:ext uri="{BB962C8B-B14F-4D97-AF65-F5344CB8AC3E}">
        <p14:creationId xmlns:p14="http://schemas.microsoft.com/office/powerpoint/2010/main" val="275156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sz="3600" dirty="0">
                <a:solidFill>
                  <a:schemeClr val="tx1"/>
                </a:solidFill>
              </a:rPr>
              <a:t>Cannabis Equity </a:t>
            </a:r>
            <a:r>
              <a:rPr lang="en-US" sz="3600" dirty="0" smtClean="0">
                <a:solidFill>
                  <a:schemeClr val="tx1"/>
                </a:solidFill>
              </a:rPr>
              <a:t>Grants </a:t>
            </a:r>
            <a:r>
              <a:rPr lang="en-US" sz="3600" dirty="0">
                <a:solidFill>
                  <a:schemeClr val="tx1"/>
                </a:solidFill>
              </a:rPr>
              <a:t>Program</a:t>
            </a:r>
            <a:endParaRPr lang="en-US" sz="3600" dirty="0"/>
          </a:p>
        </p:txBody>
      </p:sp>
      <p:sp>
        <p:nvSpPr>
          <p:cNvPr id="3" name="Content Placeholder 2"/>
          <p:cNvSpPr>
            <a:spLocks noGrp="1"/>
          </p:cNvSpPr>
          <p:nvPr>
            <p:ph idx="1"/>
          </p:nvPr>
        </p:nvSpPr>
        <p:spPr/>
        <p:txBody>
          <a:bodyPr/>
          <a:lstStyle/>
          <a:p>
            <a:pPr marL="0" indent="0" algn="just">
              <a:buNone/>
            </a:pPr>
            <a:r>
              <a:rPr lang="en-US" sz="2400" dirty="0" smtClean="0"/>
              <a:t>California Business and Professions Code Section 26240(e) defines “</a:t>
            </a:r>
            <a:r>
              <a:rPr lang="en-US" sz="2400" dirty="0"/>
              <a:t>Local equity program” </a:t>
            </a:r>
            <a:r>
              <a:rPr lang="en-US" sz="2400" dirty="0" smtClean="0"/>
              <a:t>as follows:</a:t>
            </a:r>
          </a:p>
          <a:p>
            <a:pPr algn="just"/>
            <a:endParaRPr lang="en-US" sz="2400" dirty="0"/>
          </a:p>
          <a:p>
            <a:pPr marL="0" indent="0" algn="just">
              <a:buNone/>
            </a:pPr>
            <a:r>
              <a:rPr lang="en-US" sz="2400" dirty="0" smtClean="0"/>
              <a:t>	“a </a:t>
            </a:r>
            <a:r>
              <a:rPr lang="en-US" sz="2400" dirty="0"/>
              <a:t>program adopted or operated by a local </a:t>
            </a:r>
            <a:r>
              <a:rPr lang="en-US" sz="2400" dirty="0" smtClean="0"/>
              <a:t>	jurisdiction </a:t>
            </a:r>
            <a:r>
              <a:rPr lang="en-US" sz="2400" dirty="0"/>
              <a:t>that focuses on inclusion and </a:t>
            </a:r>
            <a:r>
              <a:rPr lang="en-US" sz="2400" dirty="0" smtClean="0"/>
              <a:t>	support </a:t>
            </a:r>
            <a:r>
              <a:rPr lang="en-US" sz="2400" dirty="0"/>
              <a:t>of individuals and communities in </a:t>
            </a:r>
            <a:r>
              <a:rPr lang="en-US" sz="2400" dirty="0" smtClean="0"/>
              <a:t>	California’s </a:t>
            </a:r>
            <a:r>
              <a:rPr lang="en-US" sz="2400" dirty="0"/>
              <a:t>cannabis industry who are linked to </a:t>
            </a:r>
            <a:r>
              <a:rPr lang="en-US" sz="2400" dirty="0" smtClean="0"/>
              <a:t>	populations </a:t>
            </a:r>
            <a:r>
              <a:rPr lang="en-US" sz="2400" dirty="0"/>
              <a:t>or neighborhoods that were negatively </a:t>
            </a:r>
            <a:r>
              <a:rPr lang="en-US" sz="2400" dirty="0" smtClean="0"/>
              <a:t>	or </a:t>
            </a:r>
            <a:r>
              <a:rPr lang="en-US" sz="2400" dirty="0"/>
              <a:t>disproportionately impacted by </a:t>
            </a:r>
            <a:r>
              <a:rPr lang="en-US" sz="2400" dirty="0" smtClean="0"/>
              <a:t>cannabis 	criminalization </a:t>
            </a:r>
            <a:r>
              <a:rPr lang="en-US" sz="2400" dirty="0"/>
              <a:t>as evidenced by the local </a:t>
            </a:r>
            <a:r>
              <a:rPr lang="en-US" sz="2400" dirty="0" smtClean="0"/>
              <a:t>	jurisdiction’s </a:t>
            </a:r>
            <a:r>
              <a:rPr lang="en-US" sz="2400" dirty="0"/>
              <a:t>equity assessment</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12</a:t>
            </a:fld>
            <a:endParaRPr lang="en-US" dirty="0"/>
          </a:p>
        </p:txBody>
      </p:sp>
      <p:sp>
        <p:nvSpPr>
          <p:cNvPr id="5" name="Rectangle 4"/>
          <p:cNvSpPr>
            <a:spLocks noChangeArrowheads="1"/>
          </p:cNvSpPr>
          <p:nvPr/>
        </p:nvSpPr>
        <p:spPr bwMode="auto">
          <a:xfrm>
            <a:off x="0" y="1143000"/>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6" name="Picture 5" descr="Logo Clear BG (2)"/>
          <p:cNvPicPr>
            <a:picLocks noChangeAspect="1" noChangeArrowheads="1"/>
          </p:cNvPicPr>
          <p:nvPr/>
        </p:nvPicPr>
        <p:blipFill>
          <a:blip r:embed="rId2"/>
          <a:srcRect/>
          <a:stretch>
            <a:fillRect/>
          </a:stretch>
        </p:blipFill>
        <p:spPr bwMode="auto">
          <a:xfrm>
            <a:off x="152400" y="239078"/>
            <a:ext cx="1371600" cy="655638"/>
          </a:xfrm>
          <a:prstGeom prst="rect">
            <a:avLst/>
          </a:prstGeom>
          <a:noFill/>
          <a:ln w="9525">
            <a:noFill/>
            <a:miter lim="800000"/>
            <a:headEnd/>
            <a:tailEnd/>
          </a:ln>
        </p:spPr>
      </p:pic>
    </p:spTree>
    <p:extLst>
      <p:ext uri="{BB962C8B-B14F-4D97-AF65-F5344CB8AC3E}">
        <p14:creationId xmlns:p14="http://schemas.microsoft.com/office/powerpoint/2010/main" val="429322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lstStyle/>
          <a:p>
            <a:r>
              <a:rPr lang="en-US" sz="3200" dirty="0">
                <a:solidFill>
                  <a:schemeClr val="tx1"/>
                </a:solidFill>
              </a:rPr>
              <a:t>Cannabis </a:t>
            </a:r>
            <a:r>
              <a:rPr lang="en-US" sz="3200">
                <a:solidFill>
                  <a:schemeClr val="tx1"/>
                </a:solidFill>
              </a:rPr>
              <a:t>Equity </a:t>
            </a:r>
            <a:r>
              <a:rPr lang="en-US" sz="3200" smtClean="0">
                <a:solidFill>
                  <a:schemeClr val="tx1"/>
                </a:solidFill>
              </a:rPr>
              <a:t>Grants </a:t>
            </a:r>
            <a:r>
              <a:rPr lang="en-US" sz="3200" dirty="0">
                <a:solidFill>
                  <a:schemeClr val="tx1"/>
                </a:solidFill>
              </a:rPr>
              <a:t>Program</a:t>
            </a:r>
            <a:endParaRPr lang="en-US" sz="3200" dirty="0"/>
          </a:p>
        </p:txBody>
      </p:sp>
      <p:sp>
        <p:nvSpPr>
          <p:cNvPr id="3" name="Content Placeholder 2"/>
          <p:cNvSpPr>
            <a:spLocks noGrp="1"/>
          </p:cNvSpPr>
          <p:nvPr>
            <p:ph idx="1"/>
          </p:nvPr>
        </p:nvSpPr>
        <p:spPr>
          <a:xfrm>
            <a:off x="304800" y="1325563"/>
            <a:ext cx="8382000" cy="4800600"/>
          </a:xfrm>
        </p:spPr>
        <p:txBody>
          <a:bodyPr/>
          <a:lstStyle/>
          <a:p>
            <a:pPr marL="0" indent="0" algn="just">
              <a:buNone/>
            </a:pPr>
            <a:r>
              <a:rPr lang="en-US" sz="2000" dirty="0"/>
              <a:t>Local equity programs may include, but are not limited to, the following types of services:</a:t>
            </a:r>
          </a:p>
          <a:p>
            <a:pPr marL="0" indent="0" algn="just">
              <a:buNone/>
            </a:pPr>
            <a:endParaRPr lang="en-US" sz="1800" dirty="0" smtClean="0"/>
          </a:p>
          <a:p>
            <a:pPr marL="0" indent="0" algn="just">
              <a:buNone/>
            </a:pPr>
            <a:r>
              <a:rPr lang="en-US" sz="1800" dirty="0" smtClean="0"/>
              <a:t>(</a:t>
            </a:r>
            <a:r>
              <a:rPr lang="en-US" sz="1800" dirty="0"/>
              <a:t>1) Small business support services offering technical assistance or professional and mentorship services to those persons from economically disadvantaged communities that experience high rates of poverty or communities most harmed by cannabis prohibition, determined by historically high rates of arrests or convictions for cannabis law violations.</a:t>
            </a:r>
          </a:p>
          <a:p>
            <a:pPr marL="0" indent="0" algn="just">
              <a:buNone/>
            </a:pPr>
            <a:endParaRPr lang="en-US" sz="1800" dirty="0" smtClean="0"/>
          </a:p>
          <a:p>
            <a:pPr marL="0" indent="0" algn="just">
              <a:buNone/>
            </a:pPr>
            <a:r>
              <a:rPr lang="en-US" sz="1800" dirty="0" smtClean="0"/>
              <a:t>(</a:t>
            </a:r>
            <a:r>
              <a:rPr lang="en-US" sz="1800" dirty="0"/>
              <a:t>2) Tiered fees or fee waivers for cannabis-related permits and licenses.</a:t>
            </a:r>
          </a:p>
          <a:p>
            <a:pPr marL="0" indent="0" algn="just">
              <a:buNone/>
            </a:pPr>
            <a:endParaRPr lang="en-US" sz="1800" dirty="0" smtClean="0"/>
          </a:p>
          <a:p>
            <a:pPr marL="0" indent="0" algn="just">
              <a:buNone/>
            </a:pPr>
            <a:r>
              <a:rPr lang="en-US" sz="1800" dirty="0" smtClean="0"/>
              <a:t>(</a:t>
            </a:r>
            <a:r>
              <a:rPr lang="en-US" sz="1800" dirty="0"/>
              <a:t>3) Assistance in paying state regulatory and licensing fees.</a:t>
            </a:r>
          </a:p>
          <a:p>
            <a:pPr marL="0" indent="0">
              <a:buNone/>
            </a:pPr>
            <a:endParaRPr lang="en-US" sz="2000" dirty="0" smtClean="0"/>
          </a:p>
          <a:p>
            <a:pPr marL="0" indent="0">
              <a:buNone/>
            </a:pPr>
            <a:r>
              <a:rPr lang="en-US" sz="1800" dirty="0" smtClean="0"/>
              <a:t>(</a:t>
            </a:r>
            <a:r>
              <a:rPr lang="en-US" sz="1800" dirty="0"/>
              <a:t>4) Assistance securing business locations prior to or during the application process.</a:t>
            </a:r>
          </a:p>
          <a:p>
            <a:endParaRPr lang="en-US"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13</a:t>
            </a:fld>
            <a:endParaRPr lang="en-US" dirty="0"/>
          </a:p>
        </p:txBody>
      </p:sp>
      <p:sp>
        <p:nvSpPr>
          <p:cNvPr id="5" name="Rectangle 4"/>
          <p:cNvSpPr>
            <a:spLocks noChangeArrowheads="1"/>
          </p:cNvSpPr>
          <p:nvPr/>
        </p:nvSpPr>
        <p:spPr bwMode="auto">
          <a:xfrm>
            <a:off x="0" y="1013778"/>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6" name="Picture 5" descr="Logo Clear BG (2)"/>
          <p:cNvPicPr>
            <a:picLocks noChangeAspect="1" noChangeArrowheads="1"/>
          </p:cNvPicPr>
          <p:nvPr/>
        </p:nvPicPr>
        <p:blipFill>
          <a:blip r:embed="rId2"/>
          <a:srcRect/>
          <a:stretch>
            <a:fillRect/>
          </a:stretch>
        </p:blipFill>
        <p:spPr bwMode="auto">
          <a:xfrm>
            <a:off x="152400" y="239078"/>
            <a:ext cx="1371600" cy="655638"/>
          </a:xfrm>
          <a:prstGeom prst="rect">
            <a:avLst/>
          </a:prstGeom>
          <a:noFill/>
          <a:ln w="9525">
            <a:noFill/>
            <a:miter lim="800000"/>
            <a:headEnd/>
            <a:tailEnd/>
          </a:ln>
        </p:spPr>
      </p:pic>
    </p:spTree>
    <p:extLst>
      <p:ext uri="{BB962C8B-B14F-4D97-AF65-F5344CB8AC3E}">
        <p14:creationId xmlns:p14="http://schemas.microsoft.com/office/powerpoint/2010/main" val="58887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sz="3600" dirty="0">
                <a:solidFill>
                  <a:schemeClr val="tx1"/>
                </a:solidFill>
              </a:rPr>
              <a:t>Cannabis Equity </a:t>
            </a:r>
            <a:r>
              <a:rPr lang="en-US" sz="3600" dirty="0" smtClean="0">
                <a:solidFill>
                  <a:schemeClr val="tx1"/>
                </a:solidFill>
              </a:rPr>
              <a:t>Grants </a:t>
            </a:r>
            <a:r>
              <a:rPr lang="en-US" sz="3600" dirty="0">
                <a:solidFill>
                  <a:schemeClr val="tx1"/>
                </a:solidFill>
              </a:rPr>
              <a:t>Program</a:t>
            </a:r>
            <a:endParaRPr lang="en-US" sz="3600" dirty="0"/>
          </a:p>
        </p:txBody>
      </p:sp>
      <p:sp>
        <p:nvSpPr>
          <p:cNvPr id="3" name="Content Placeholder 2"/>
          <p:cNvSpPr>
            <a:spLocks noGrp="1"/>
          </p:cNvSpPr>
          <p:nvPr>
            <p:ph idx="1"/>
          </p:nvPr>
        </p:nvSpPr>
        <p:spPr/>
        <p:txBody>
          <a:bodyPr/>
          <a:lstStyle/>
          <a:p>
            <a:pPr marL="0" indent="0" algn="just">
              <a:buNone/>
            </a:pPr>
            <a:endParaRPr lang="en-US" sz="2000" dirty="0" smtClean="0"/>
          </a:p>
          <a:p>
            <a:pPr marL="0" indent="0" algn="just">
              <a:buNone/>
            </a:pPr>
            <a:r>
              <a:rPr lang="en-US" sz="2000" dirty="0" smtClean="0"/>
              <a:t>(</a:t>
            </a:r>
            <a:r>
              <a:rPr lang="en-US" sz="2000" dirty="0"/>
              <a:t>5) Assistance securing capital investments or direct access to capital</a:t>
            </a:r>
            <a:r>
              <a:rPr lang="en-US" sz="2000" dirty="0" smtClean="0"/>
              <a:t>.</a:t>
            </a:r>
          </a:p>
          <a:p>
            <a:pPr marL="0" indent="0" algn="just">
              <a:buNone/>
            </a:pPr>
            <a:endParaRPr lang="en-US" sz="2000" dirty="0"/>
          </a:p>
          <a:p>
            <a:pPr marL="0" indent="0" algn="just">
              <a:buNone/>
            </a:pPr>
            <a:r>
              <a:rPr lang="en-US" sz="2000" dirty="0"/>
              <a:t>(6) Assistance with regulatory compliance</a:t>
            </a:r>
            <a:r>
              <a:rPr lang="en-US" sz="2000" dirty="0" smtClean="0"/>
              <a:t>.</a:t>
            </a:r>
          </a:p>
          <a:p>
            <a:pPr marL="0" indent="0" algn="just">
              <a:buNone/>
            </a:pPr>
            <a:endParaRPr lang="en-US" sz="2000" dirty="0"/>
          </a:p>
          <a:p>
            <a:pPr marL="0" indent="0" algn="just">
              <a:buNone/>
            </a:pPr>
            <a:r>
              <a:rPr lang="en-US" sz="2000" dirty="0"/>
              <a:t>(7) Assistance in recruitment, training, and retention of a qualified and diverse workforce, including transitional workers</a:t>
            </a:r>
            <a:r>
              <a:rPr lang="en-US" sz="2000" dirty="0" smtClean="0"/>
              <a:t>.</a:t>
            </a:r>
          </a:p>
          <a:p>
            <a:pPr marL="0" indent="0" algn="just">
              <a:buNone/>
            </a:pPr>
            <a:endParaRPr lang="en-US" sz="2000" dirty="0"/>
          </a:p>
          <a:p>
            <a:pPr marL="0" indent="0" algn="just">
              <a:buNone/>
            </a:pPr>
            <a:r>
              <a:rPr lang="en-US" sz="2000" dirty="0"/>
              <a:t>(8) Other services deemed by the bureau to be consistent with the intent of this chapter.</a:t>
            </a:r>
          </a:p>
          <a:p>
            <a:endParaRPr lang="en-US"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14</a:t>
            </a:fld>
            <a:endParaRPr lang="en-US" dirty="0"/>
          </a:p>
        </p:txBody>
      </p:sp>
      <p:pic>
        <p:nvPicPr>
          <p:cNvPr id="5" name="Picture 4" descr="Logo Clear BG (2)"/>
          <p:cNvPicPr>
            <a:picLocks noChangeAspect="1" noChangeArrowheads="1"/>
          </p:cNvPicPr>
          <p:nvPr/>
        </p:nvPicPr>
        <p:blipFill>
          <a:blip r:embed="rId2"/>
          <a:srcRect/>
          <a:stretch>
            <a:fillRect/>
          </a:stretch>
        </p:blipFill>
        <p:spPr bwMode="auto">
          <a:xfrm>
            <a:off x="152400" y="239078"/>
            <a:ext cx="1371600" cy="655638"/>
          </a:xfrm>
          <a:prstGeom prst="rect">
            <a:avLst/>
          </a:prstGeom>
          <a:noFill/>
          <a:ln w="9525">
            <a:noFill/>
            <a:miter lim="800000"/>
            <a:headEnd/>
            <a:tailEnd/>
          </a:ln>
        </p:spPr>
      </p:pic>
      <p:sp>
        <p:nvSpPr>
          <p:cNvPr id="6" name="Rectangle 5"/>
          <p:cNvSpPr>
            <a:spLocks noChangeArrowheads="1"/>
          </p:cNvSpPr>
          <p:nvPr/>
        </p:nvSpPr>
        <p:spPr bwMode="auto">
          <a:xfrm>
            <a:off x="0" y="1134956"/>
            <a:ext cx="9144000" cy="182563"/>
          </a:xfrm>
          <a:prstGeom prst="rect">
            <a:avLst/>
          </a:prstGeom>
          <a:solidFill>
            <a:srgbClr val="3D007A"/>
          </a:solidFill>
          <a:ln w="9525">
            <a:noFill/>
            <a:miter lim="800000"/>
            <a:headEnd/>
            <a:tailEnd/>
          </a:ln>
        </p:spPr>
        <p:txBody>
          <a:bodyPr wrap="none" anchor="ctr"/>
          <a:lstStyle/>
          <a:p>
            <a:pPr algn="ctr"/>
            <a:endParaRPr lang="en-US" dirty="0"/>
          </a:p>
        </p:txBody>
      </p:sp>
    </p:spTree>
    <p:extLst>
      <p:ext uri="{BB962C8B-B14F-4D97-AF65-F5344CB8AC3E}">
        <p14:creationId xmlns:p14="http://schemas.microsoft.com/office/powerpoint/2010/main" val="350932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lstStyle/>
          <a:p>
            <a:r>
              <a:rPr lang="en-US" sz="3600" dirty="0">
                <a:solidFill>
                  <a:schemeClr val="tx1"/>
                </a:solidFill>
              </a:rPr>
              <a:t>Cannabis Equity </a:t>
            </a:r>
            <a:r>
              <a:rPr lang="en-US" sz="3600" dirty="0" smtClean="0">
                <a:solidFill>
                  <a:schemeClr val="tx1"/>
                </a:solidFill>
              </a:rPr>
              <a:t>Grants </a:t>
            </a:r>
            <a:r>
              <a:rPr lang="en-US" sz="3600" dirty="0">
                <a:solidFill>
                  <a:schemeClr val="tx1"/>
                </a:solidFill>
              </a:rPr>
              <a:t>Program</a:t>
            </a:r>
            <a:endParaRPr lang="en-US" sz="3600" dirty="0"/>
          </a:p>
        </p:txBody>
      </p:sp>
      <p:sp>
        <p:nvSpPr>
          <p:cNvPr id="3" name="Content Placeholder 2"/>
          <p:cNvSpPr>
            <a:spLocks noGrp="1"/>
          </p:cNvSpPr>
          <p:nvPr>
            <p:ph idx="1"/>
          </p:nvPr>
        </p:nvSpPr>
        <p:spPr/>
        <p:txBody>
          <a:bodyPr/>
          <a:lstStyle/>
          <a:p>
            <a:pPr algn="just"/>
            <a:r>
              <a:rPr lang="en-US" dirty="0" smtClean="0"/>
              <a:t>Provides Funding Assistance for Cannabis Equity Assessment/Program Development</a:t>
            </a:r>
          </a:p>
          <a:p>
            <a:endParaRPr lang="en-US" dirty="0" smtClean="0"/>
          </a:p>
          <a:p>
            <a:pPr marL="0" indent="0" algn="ctr">
              <a:buNone/>
            </a:pPr>
            <a:r>
              <a:rPr lang="en-US" dirty="0" smtClean="0"/>
              <a:t>OR</a:t>
            </a:r>
          </a:p>
          <a:p>
            <a:pPr marL="0" indent="0" algn="ctr">
              <a:buNone/>
            </a:pPr>
            <a:endParaRPr lang="en-US" dirty="0" smtClean="0"/>
          </a:p>
          <a:p>
            <a:pPr algn="just"/>
            <a:r>
              <a:rPr lang="en-US" dirty="0" smtClean="0"/>
              <a:t>Provides Funding Assistance for Cannabis Equity Program Applicants and Licensees</a:t>
            </a:r>
            <a:endParaRPr lang="en-US"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15</a:t>
            </a:fld>
            <a:endParaRPr lang="en-US" dirty="0"/>
          </a:p>
        </p:txBody>
      </p:sp>
      <p:pic>
        <p:nvPicPr>
          <p:cNvPr id="5" name="Picture 4" descr="Logo Clear BG (2)"/>
          <p:cNvPicPr>
            <a:picLocks noChangeAspect="1" noChangeArrowheads="1"/>
          </p:cNvPicPr>
          <p:nvPr/>
        </p:nvPicPr>
        <p:blipFill>
          <a:blip r:embed="rId3"/>
          <a:srcRect/>
          <a:stretch>
            <a:fillRect/>
          </a:stretch>
        </p:blipFill>
        <p:spPr bwMode="auto">
          <a:xfrm>
            <a:off x="152400" y="239078"/>
            <a:ext cx="1371600" cy="655638"/>
          </a:xfrm>
          <a:prstGeom prst="rect">
            <a:avLst/>
          </a:prstGeom>
          <a:noFill/>
          <a:ln w="9525">
            <a:noFill/>
            <a:miter lim="800000"/>
            <a:headEnd/>
            <a:tailEnd/>
          </a:ln>
        </p:spPr>
      </p:pic>
      <p:sp>
        <p:nvSpPr>
          <p:cNvPr id="6" name="Rectangle 5"/>
          <p:cNvSpPr>
            <a:spLocks noChangeArrowheads="1"/>
          </p:cNvSpPr>
          <p:nvPr/>
        </p:nvSpPr>
        <p:spPr bwMode="auto">
          <a:xfrm>
            <a:off x="0" y="1143000"/>
            <a:ext cx="9144000" cy="182563"/>
          </a:xfrm>
          <a:prstGeom prst="rect">
            <a:avLst/>
          </a:prstGeom>
          <a:solidFill>
            <a:srgbClr val="3D007A"/>
          </a:solidFill>
          <a:ln w="9525">
            <a:noFill/>
            <a:miter lim="800000"/>
            <a:headEnd/>
            <a:tailEnd/>
          </a:ln>
        </p:spPr>
        <p:txBody>
          <a:bodyPr wrap="none" anchor="ctr"/>
          <a:lstStyle/>
          <a:p>
            <a:pPr algn="ctr"/>
            <a:endParaRPr lang="en-US" dirty="0"/>
          </a:p>
        </p:txBody>
      </p:sp>
    </p:spTree>
    <p:extLst>
      <p:ext uri="{BB962C8B-B14F-4D97-AF65-F5344CB8AC3E}">
        <p14:creationId xmlns:p14="http://schemas.microsoft.com/office/powerpoint/2010/main" val="360691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lstStyle/>
          <a:p>
            <a:r>
              <a:rPr lang="en-US" sz="3600" dirty="0">
                <a:solidFill>
                  <a:schemeClr val="tx1"/>
                </a:solidFill>
              </a:rPr>
              <a:t>Cannabis Equity </a:t>
            </a:r>
            <a:r>
              <a:rPr lang="en-US" sz="3600" dirty="0" smtClean="0">
                <a:solidFill>
                  <a:schemeClr val="tx1"/>
                </a:solidFill>
              </a:rPr>
              <a:t>Grants </a:t>
            </a:r>
            <a:r>
              <a:rPr lang="en-US" sz="3600" dirty="0">
                <a:solidFill>
                  <a:schemeClr val="tx1"/>
                </a:solidFill>
              </a:rPr>
              <a:t>Program</a:t>
            </a:r>
            <a:endParaRPr lang="en-US" sz="3600" dirty="0"/>
          </a:p>
        </p:txBody>
      </p:sp>
      <p:sp>
        <p:nvSpPr>
          <p:cNvPr id="3" name="Content Placeholder 2"/>
          <p:cNvSpPr>
            <a:spLocks noGrp="1"/>
          </p:cNvSpPr>
          <p:nvPr>
            <p:ph idx="1"/>
          </p:nvPr>
        </p:nvSpPr>
        <p:spPr/>
        <p:txBody>
          <a:bodyPr/>
          <a:lstStyle/>
          <a:p>
            <a:pPr marL="0" indent="0" algn="just">
              <a:buNone/>
            </a:pPr>
            <a:r>
              <a:rPr lang="en-US" sz="2800" dirty="0"/>
              <a:t>California Business and Professions </a:t>
            </a:r>
            <a:r>
              <a:rPr lang="en-US" sz="2800" dirty="0" smtClean="0"/>
              <a:t>Code Section 26244(a)(1) states: </a:t>
            </a:r>
          </a:p>
          <a:p>
            <a:pPr marL="0" indent="0" algn="just">
              <a:buNone/>
            </a:pPr>
            <a:endParaRPr lang="en-US" sz="2800" dirty="0"/>
          </a:p>
          <a:p>
            <a:pPr marL="0" indent="0" algn="just">
              <a:buNone/>
            </a:pPr>
            <a:r>
              <a:rPr lang="en-US" sz="2800" dirty="0" smtClean="0"/>
              <a:t>“An </a:t>
            </a:r>
            <a:r>
              <a:rPr lang="en-US" sz="2800" dirty="0"/>
              <a:t>eligible local jurisdiction may, in the form and manner prescribed by the bureau, submit an application to the bureau for a grant to assist with the development of an equity program or to assist local equity applicants and local equity licensees through that local jurisdiction’s equity </a:t>
            </a:r>
            <a:r>
              <a:rPr lang="en-US" sz="2800" dirty="0" smtClean="0"/>
              <a:t>program.”</a:t>
            </a:r>
            <a:endParaRPr lang="en-US" sz="2800"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16</a:t>
            </a:fld>
            <a:endParaRPr lang="en-US" dirty="0"/>
          </a:p>
        </p:txBody>
      </p:sp>
      <p:pic>
        <p:nvPicPr>
          <p:cNvPr id="5" name="Picture 4" descr="Logo Clear BG (2)"/>
          <p:cNvPicPr>
            <a:picLocks noChangeAspect="1" noChangeArrowheads="1"/>
          </p:cNvPicPr>
          <p:nvPr/>
        </p:nvPicPr>
        <p:blipFill>
          <a:blip r:embed="rId2"/>
          <a:srcRect/>
          <a:stretch>
            <a:fillRect/>
          </a:stretch>
        </p:blipFill>
        <p:spPr bwMode="auto">
          <a:xfrm>
            <a:off x="152400" y="239078"/>
            <a:ext cx="1371600" cy="655638"/>
          </a:xfrm>
          <a:prstGeom prst="rect">
            <a:avLst/>
          </a:prstGeom>
          <a:noFill/>
          <a:ln w="9525">
            <a:noFill/>
            <a:miter lim="800000"/>
            <a:headEnd/>
            <a:tailEnd/>
          </a:ln>
        </p:spPr>
      </p:pic>
      <p:sp>
        <p:nvSpPr>
          <p:cNvPr id="6" name="Rectangle 5"/>
          <p:cNvSpPr>
            <a:spLocks noChangeArrowheads="1"/>
          </p:cNvSpPr>
          <p:nvPr/>
        </p:nvSpPr>
        <p:spPr bwMode="auto">
          <a:xfrm>
            <a:off x="0" y="1143000"/>
            <a:ext cx="9144000" cy="182563"/>
          </a:xfrm>
          <a:prstGeom prst="rect">
            <a:avLst/>
          </a:prstGeom>
          <a:solidFill>
            <a:srgbClr val="3D007A"/>
          </a:solidFill>
          <a:ln w="9525">
            <a:noFill/>
            <a:miter lim="800000"/>
            <a:headEnd/>
            <a:tailEnd/>
          </a:ln>
        </p:spPr>
        <p:txBody>
          <a:bodyPr wrap="none" anchor="ctr"/>
          <a:lstStyle/>
          <a:p>
            <a:pPr algn="ctr"/>
            <a:endParaRPr lang="en-US" dirty="0"/>
          </a:p>
        </p:txBody>
      </p:sp>
    </p:spTree>
    <p:extLst>
      <p:ext uri="{BB962C8B-B14F-4D97-AF65-F5344CB8AC3E}">
        <p14:creationId xmlns:p14="http://schemas.microsoft.com/office/powerpoint/2010/main" val="1072398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44158"/>
            <a:ext cx="7010400" cy="898842"/>
          </a:xfrm>
        </p:spPr>
        <p:txBody>
          <a:bodyPr/>
          <a:lstStyle/>
          <a:p>
            <a:r>
              <a:rPr lang="en-US" sz="3600" dirty="0" smtClean="0">
                <a:solidFill>
                  <a:schemeClr val="tx1"/>
                </a:solidFill>
              </a:rPr>
              <a:t>Cannabis </a:t>
            </a:r>
            <a:r>
              <a:rPr lang="en-US" sz="3600" dirty="0">
                <a:solidFill>
                  <a:schemeClr val="tx1"/>
                </a:solidFill>
              </a:rPr>
              <a:t>Equity </a:t>
            </a:r>
            <a:r>
              <a:rPr lang="en-US" sz="3600" dirty="0" smtClean="0">
                <a:solidFill>
                  <a:schemeClr val="tx1"/>
                </a:solidFill>
              </a:rPr>
              <a:t>Grants Program</a:t>
            </a:r>
            <a:endParaRPr lang="en-US" sz="3600"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17</a:t>
            </a:fld>
            <a:endParaRPr lang="en-US" dirty="0"/>
          </a:p>
        </p:txBody>
      </p:sp>
      <p:sp>
        <p:nvSpPr>
          <p:cNvPr id="6" name="Rectangle 5"/>
          <p:cNvSpPr>
            <a:spLocks noChangeArrowheads="1"/>
          </p:cNvSpPr>
          <p:nvPr/>
        </p:nvSpPr>
        <p:spPr bwMode="auto">
          <a:xfrm>
            <a:off x="0" y="1143000"/>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7" name="Picture 6" descr="Logo Clear BG (2)"/>
          <p:cNvPicPr>
            <a:picLocks noChangeAspect="1" noChangeArrowheads="1"/>
          </p:cNvPicPr>
          <p:nvPr/>
        </p:nvPicPr>
        <p:blipFill>
          <a:blip r:embed="rId3"/>
          <a:srcRect/>
          <a:stretch>
            <a:fillRect/>
          </a:stretch>
        </p:blipFill>
        <p:spPr bwMode="auto">
          <a:xfrm>
            <a:off x="152400" y="239078"/>
            <a:ext cx="1371600" cy="655638"/>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buNone/>
            </a:pPr>
            <a:r>
              <a:rPr lang="en-US" dirty="0" smtClean="0"/>
              <a:t>Fiscal Year 18-19:     $10,000,000</a:t>
            </a:r>
          </a:p>
          <a:p>
            <a:pPr marL="0" indent="0">
              <a:buNone/>
            </a:pPr>
            <a:r>
              <a:rPr lang="en-US" dirty="0" smtClean="0"/>
              <a:t>Fiscal Year 19-20:	  $30,000,000</a:t>
            </a:r>
          </a:p>
          <a:p>
            <a:pPr marL="0" indent="0">
              <a:buNone/>
            </a:pPr>
            <a:r>
              <a:rPr lang="en-US" dirty="0" smtClean="0"/>
              <a:t>Fiscal Year 20-21:	  $15,000,000</a:t>
            </a:r>
          </a:p>
          <a:p>
            <a:pPr marL="0" indent="0">
              <a:buNone/>
            </a:pPr>
            <a:r>
              <a:rPr lang="en-US" dirty="0" smtClean="0"/>
              <a:t>____________________________</a:t>
            </a:r>
          </a:p>
          <a:p>
            <a:pPr marL="0" indent="0">
              <a:buNone/>
            </a:pPr>
            <a:endParaRPr lang="en-US" dirty="0"/>
          </a:p>
          <a:p>
            <a:pPr marL="0" indent="0">
              <a:buNone/>
            </a:pPr>
            <a:r>
              <a:rPr lang="en-US" dirty="0" smtClean="0"/>
              <a:t>Total:			   $55,000,000</a:t>
            </a:r>
            <a:endParaRPr lang="en-US" dirty="0"/>
          </a:p>
        </p:txBody>
      </p:sp>
    </p:spTree>
    <p:extLst>
      <p:ext uri="{BB962C8B-B14F-4D97-AF65-F5344CB8AC3E}">
        <p14:creationId xmlns:p14="http://schemas.microsoft.com/office/powerpoint/2010/main" val="3880478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44158"/>
            <a:ext cx="7010400" cy="822642"/>
          </a:xfrm>
        </p:spPr>
        <p:txBody>
          <a:bodyPr/>
          <a:lstStyle/>
          <a:p>
            <a:r>
              <a:rPr lang="en-US" sz="3200" dirty="0">
                <a:solidFill>
                  <a:schemeClr val="tx1"/>
                </a:solidFill>
              </a:rPr>
              <a:t>California Equity Grants (FY 20-21)</a:t>
            </a:r>
            <a:endParaRPr lang="en-US" sz="3200"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18</a:t>
            </a:fld>
            <a:endParaRPr lang="en-US" dirty="0"/>
          </a:p>
        </p:txBody>
      </p:sp>
      <p:sp>
        <p:nvSpPr>
          <p:cNvPr id="5" name="Content Placeholder 6">
            <a:extLst>
              <a:ext uri="{FF2B5EF4-FFF2-40B4-BE49-F238E27FC236}">
                <a16:creationId xmlns:a16="http://schemas.microsoft.com/office/drawing/2014/main" xmlns="" id="{BFAA6D72-ED47-4942-AF38-065C24ADD58B}"/>
              </a:ext>
            </a:extLst>
          </p:cNvPr>
          <p:cNvSpPr txBox="1">
            <a:spLocks/>
          </p:cNvSpPr>
          <p:nvPr/>
        </p:nvSpPr>
        <p:spPr>
          <a:xfrm>
            <a:off x="436878" y="1676400"/>
            <a:ext cx="4358641" cy="47103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Bef>
                <a:spcPts val="600"/>
              </a:spcBef>
              <a:spcAft>
                <a:spcPts val="600"/>
              </a:spcAft>
              <a:buNone/>
              <a:defRPr/>
            </a:pPr>
            <a:r>
              <a:rPr kumimoji="0" lang="en-US" sz="3600" b="0" i="0" u="none" strike="noStrike" kern="1200" cap="none" spc="0" normalizeH="0" baseline="0" noProof="0" dirty="0" smtClean="0">
                <a:ln>
                  <a:noFill/>
                </a:ln>
                <a:solidFill>
                  <a:sysClr val="windowText" lastClr="000000"/>
                </a:solidFill>
                <a:effectLst/>
                <a:uLnTx/>
                <a:uFillTx/>
                <a:ea typeface="+mn-ea"/>
                <a:cs typeface="+mn-cs"/>
              </a:rPr>
              <a:t>Type 1 Recipients</a:t>
            </a:r>
          </a:p>
          <a:p>
            <a:pPr marL="806439" lvl="2" indent="-342900" fontAlgn="auto">
              <a:spcBef>
                <a:spcPts val="600"/>
              </a:spcBef>
              <a:spcAft>
                <a:spcPts val="600"/>
              </a:spcAft>
              <a:defRPr/>
            </a:pPr>
            <a:r>
              <a:rPr kumimoji="0" lang="en-US" sz="2400" b="0" i="0" u="none" strike="noStrike" kern="1200" cap="none" spc="0" normalizeH="0" baseline="0" noProof="0" dirty="0" smtClean="0">
                <a:ln>
                  <a:noFill/>
                </a:ln>
                <a:solidFill>
                  <a:sysClr val="windowText" lastClr="000000"/>
                </a:solidFill>
                <a:effectLst/>
                <a:uLnTx/>
                <a:uFillTx/>
                <a:ea typeface="+mn-ea"/>
                <a:cs typeface="+mn-cs"/>
              </a:rPr>
              <a:t>City of Escondido</a:t>
            </a:r>
          </a:p>
          <a:p>
            <a:pPr marL="806439" lvl="2" indent="-342900" fontAlgn="auto">
              <a:spcBef>
                <a:spcPts val="600"/>
              </a:spcBef>
              <a:spcAft>
                <a:spcPts val="600"/>
              </a:spcAft>
              <a:defRPr/>
            </a:pPr>
            <a:r>
              <a:rPr kumimoji="0" lang="en-US" sz="2400" b="0" i="0" u="none" strike="noStrike" kern="1200" cap="none" spc="0" normalizeH="0" baseline="0" noProof="0" dirty="0" smtClean="0">
                <a:ln>
                  <a:noFill/>
                </a:ln>
                <a:solidFill>
                  <a:sysClr val="windowText" lastClr="000000"/>
                </a:solidFill>
                <a:effectLst/>
                <a:uLnTx/>
                <a:uFillTx/>
                <a:ea typeface="+mn-ea"/>
                <a:cs typeface="+mn-cs"/>
              </a:rPr>
              <a:t>City of Isleton</a:t>
            </a:r>
          </a:p>
          <a:p>
            <a:pPr marL="806439" lvl="2" indent="-342900" fontAlgn="auto">
              <a:spcBef>
                <a:spcPts val="600"/>
              </a:spcBef>
              <a:spcAft>
                <a:spcPts val="600"/>
              </a:spcAft>
              <a:defRPr/>
            </a:pPr>
            <a:r>
              <a:rPr kumimoji="0" lang="en-US" sz="2400" b="0" i="0" u="none" strike="noStrike" kern="1200" cap="none" spc="0" normalizeH="0" baseline="0" noProof="0" dirty="0" smtClean="0">
                <a:ln>
                  <a:noFill/>
                </a:ln>
                <a:solidFill>
                  <a:sysClr val="windowText" lastClr="000000"/>
                </a:solidFill>
                <a:effectLst/>
                <a:uLnTx/>
                <a:uFillTx/>
                <a:ea typeface="+mn-ea"/>
                <a:cs typeface="+mn-cs"/>
              </a:rPr>
              <a:t>City of Modesto</a:t>
            </a:r>
          </a:p>
          <a:p>
            <a:pPr marL="806439" lvl="2" indent="-342900" fontAlgn="auto">
              <a:spcBef>
                <a:spcPts val="600"/>
              </a:spcBef>
              <a:spcAft>
                <a:spcPts val="600"/>
              </a:spcAft>
              <a:defRPr/>
            </a:pPr>
            <a:r>
              <a:rPr kumimoji="0" lang="en-US" sz="2400" b="0" i="0" u="none" strike="noStrike" kern="1200" cap="none" spc="0" normalizeH="0" baseline="0" noProof="0" dirty="0" smtClean="0">
                <a:ln>
                  <a:noFill/>
                </a:ln>
                <a:solidFill>
                  <a:sysClr val="windowText" lastClr="000000"/>
                </a:solidFill>
                <a:effectLst/>
                <a:uLnTx/>
                <a:uFillTx/>
                <a:ea typeface="+mn-ea"/>
                <a:cs typeface="+mn-cs"/>
              </a:rPr>
              <a:t>City of Richmond</a:t>
            </a:r>
          </a:p>
          <a:p>
            <a:pPr marL="806439" lvl="2" indent="-342900" fontAlgn="auto">
              <a:spcBef>
                <a:spcPts val="600"/>
              </a:spcBef>
              <a:spcAft>
                <a:spcPts val="600"/>
              </a:spcAft>
              <a:defRPr/>
            </a:pPr>
            <a:r>
              <a:rPr kumimoji="0" lang="en-US" sz="2400" b="0" i="0" u="none" strike="noStrike" kern="1200" cap="none" spc="0" normalizeH="0" baseline="0" noProof="0" dirty="0" smtClean="0">
                <a:ln>
                  <a:noFill/>
                </a:ln>
                <a:solidFill>
                  <a:sysClr val="windowText" lastClr="000000"/>
                </a:solidFill>
                <a:effectLst/>
                <a:uLnTx/>
                <a:uFillTx/>
                <a:ea typeface="+mn-ea"/>
                <a:cs typeface="+mn-cs"/>
              </a:rPr>
              <a:t>City of San Diego</a:t>
            </a:r>
          </a:p>
          <a:p>
            <a:pPr marL="806439" lvl="2" indent="-342900" fontAlgn="auto">
              <a:spcBef>
                <a:spcPts val="600"/>
              </a:spcBef>
              <a:spcAft>
                <a:spcPts val="600"/>
              </a:spcAft>
              <a:defRPr/>
            </a:pPr>
            <a:r>
              <a:rPr kumimoji="0" lang="en-US" sz="2400" b="0" i="0" u="none" strike="noStrike" kern="1200" cap="none" spc="0" normalizeH="0" baseline="0" noProof="0" dirty="0" smtClean="0">
                <a:ln>
                  <a:noFill/>
                </a:ln>
                <a:solidFill>
                  <a:sysClr val="windowText" lastClr="000000"/>
                </a:solidFill>
                <a:effectLst/>
                <a:uLnTx/>
                <a:uFillTx/>
                <a:ea typeface="+mn-ea"/>
                <a:cs typeface="+mn-cs"/>
              </a:rPr>
              <a:t>County of San Diego</a:t>
            </a:r>
          </a:p>
          <a:p>
            <a:pPr marL="806439" lvl="2" indent="-342900" fontAlgn="auto">
              <a:spcBef>
                <a:spcPts val="600"/>
              </a:spcBef>
              <a:spcAft>
                <a:spcPts val="600"/>
              </a:spcAft>
              <a:defRPr/>
            </a:pPr>
            <a:r>
              <a:rPr kumimoji="0" lang="en-US" sz="2400" b="0" i="0" u="none" strike="noStrike" kern="1200" cap="none" spc="0" normalizeH="0" baseline="0" noProof="0" dirty="0" smtClean="0">
                <a:ln>
                  <a:noFill/>
                </a:ln>
                <a:solidFill>
                  <a:sysClr val="windowText" lastClr="000000"/>
                </a:solidFill>
                <a:effectLst/>
                <a:uLnTx/>
                <a:uFillTx/>
                <a:ea typeface="+mn-ea"/>
                <a:cs typeface="+mn-cs"/>
              </a:rPr>
              <a:t>County of Sonoma</a:t>
            </a:r>
          </a:p>
          <a:p>
            <a:pPr marL="806439" lvl="2" indent="-342900" fontAlgn="auto">
              <a:spcBef>
                <a:spcPts val="600"/>
              </a:spcBef>
              <a:spcAft>
                <a:spcPts val="600"/>
              </a:spcAft>
              <a:defRPr/>
            </a:pPr>
            <a:r>
              <a:rPr kumimoji="0" lang="en-US" sz="2400" b="0" i="0" u="none" strike="noStrike" kern="1200" cap="none" spc="0" normalizeH="0" baseline="0" noProof="0" dirty="0" smtClean="0">
                <a:ln>
                  <a:noFill/>
                </a:ln>
                <a:solidFill>
                  <a:sysClr val="windowText" lastClr="000000"/>
                </a:solidFill>
                <a:effectLst/>
                <a:uLnTx/>
                <a:uFillTx/>
                <a:ea typeface="+mn-ea"/>
                <a:cs typeface="+mn-cs"/>
              </a:rPr>
              <a:t>County of Trinity</a:t>
            </a:r>
            <a:endParaRPr kumimoji="0" lang="en-US" sz="2400" b="0" i="0" u="none" strike="noStrike" kern="1200" cap="none" spc="0" normalizeH="0" baseline="0" noProof="0" dirty="0">
              <a:ln>
                <a:noFill/>
              </a:ln>
              <a:solidFill>
                <a:sysClr val="windowText" lastClr="000000"/>
              </a:solidFill>
              <a:effectLst/>
              <a:uLnTx/>
              <a:uFillTx/>
              <a:ea typeface="+mn-ea"/>
              <a:cs typeface="+mn-cs"/>
            </a:endParaRPr>
          </a:p>
        </p:txBody>
      </p:sp>
      <p:sp>
        <p:nvSpPr>
          <p:cNvPr id="6" name="Content Placeholder 6">
            <a:extLst>
              <a:ext uri="{FF2B5EF4-FFF2-40B4-BE49-F238E27FC236}">
                <a16:creationId xmlns:a16="http://schemas.microsoft.com/office/drawing/2014/main" xmlns="" id="{719F0AE1-FDCD-4124-B6CE-90853D8A64C4}"/>
              </a:ext>
            </a:extLst>
          </p:cNvPr>
          <p:cNvSpPr txBox="1">
            <a:spLocks/>
          </p:cNvSpPr>
          <p:nvPr/>
        </p:nvSpPr>
        <p:spPr>
          <a:xfrm>
            <a:off x="4495800" y="1676400"/>
            <a:ext cx="4358641" cy="4679866"/>
          </a:xfrm>
          <a:prstGeom prst="rect">
            <a:avLst/>
          </a:prstGeom>
        </p:spPr>
        <p:txBody>
          <a:bodyPr vert="horz" lIns="91440" tIns="45720" rIns="91440" bIns="45720" rtlCol="0">
            <a:noAutofit/>
          </a:bodyPr>
          <a:lstStyle>
            <a:lvl1pPr marL="341305" indent="-341305" algn="l" defTabSz="914377" rtl="0" eaLnBrk="1" latinLnBrk="0" hangingPunct="1">
              <a:lnSpc>
                <a:spcPct val="90000"/>
              </a:lnSpc>
              <a:spcBef>
                <a:spcPts val="1200"/>
              </a:spcBef>
              <a:spcAft>
                <a:spcPts val="1200"/>
              </a:spcAft>
              <a:buClr>
                <a:schemeClr val="accent5">
                  <a:lumMod val="50000"/>
                </a:schemeClr>
              </a:buClr>
              <a:buSzPct val="100000"/>
              <a:buFont typeface="Calibri" panose="020F0502020204030204" pitchFamily="34" charset="0"/>
              <a:buChar char="•"/>
              <a:defRPr sz="3600" kern="1200">
                <a:solidFill>
                  <a:schemeClr val="tx2"/>
                </a:solidFill>
                <a:latin typeface="+mn-lt"/>
                <a:ea typeface="+mn-ea"/>
                <a:cs typeface="+mn-cs"/>
              </a:defRPr>
            </a:lvl1pPr>
            <a:lvl2pPr marL="914377" indent="-450839" algn="l" defTabSz="914377" rtl="0" eaLnBrk="1" latinLnBrk="0" hangingPunct="1">
              <a:lnSpc>
                <a:spcPct val="90000"/>
              </a:lnSpc>
              <a:spcBef>
                <a:spcPts val="200"/>
              </a:spcBef>
              <a:spcAft>
                <a:spcPts val="400"/>
              </a:spcAft>
              <a:buClr>
                <a:schemeClr val="accent5">
                  <a:lumMod val="50000"/>
                </a:schemeClr>
              </a:buClr>
              <a:buFont typeface="Calibri" panose="020F0502020204030204" pitchFamily="34" charset="0"/>
              <a:buChar char="˃"/>
              <a:defRPr sz="2800" kern="1200">
                <a:solidFill>
                  <a:schemeClr val="tx1">
                    <a:lumMod val="75000"/>
                    <a:lumOff val="25000"/>
                  </a:schemeClr>
                </a:solidFill>
                <a:latin typeface="+mn-lt"/>
                <a:ea typeface="+mn-ea"/>
                <a:cs typeface="+mn-cs"/>
              </a:defRPr>
            </a:lvl2pPr>
            <a:lvl3pPr marL="1377916" indent="-463539" algn="l" defTabSz="914377" rtl="0" eaLnBrk="1" latinLnBrk="0" hangingPunct="1">
              <a:lnSpc>
                <a:spcPct val="90000"/>
              </a:lnSpc>
              <a:spcBef>
                <a:spcPts val="200"/>
              </a:spcBef>
              <a:spcAft>
                <a:spcPts val="400"/>
              </a:spcAft>
              <a:buClr>
                <a:schemeClr val="accent5">
                  <a:lumMod val="50000"/>
                </a:schemeClr>
              </a:buClr>
              <a:buFont typeface="Calibri" pitchFamily="34" charset="0"/>
              <a:buChar char="◦"/>
              <a:defRPr sz="1400" kern="1200">
                <a:solidFill>
                  <a:schemeClr val="tx1">
                    <a:lumMod val="75000"/>
                    <a:lumOff val="25000"/>
                  </a:schemeClr>
                </a:solidFill>
                <a:latin typeface="+mn-lt"/>
                <a:ea typeface="+mn-ea"/>
                <a:cs typeface="+mn-cs"/>
              </a:defRPr>
            </a:lvl3pPr>
            <a:lvl4pPr marL="1828754" indent="-450839" algn="l" defTabSz="914377" rtl="0" eaLnBrk="1" latinLnBrk="0" hangingPunct="1">
              <a:lnSpc>
                <a:spcPct val="90000"/>
              </a:lnSpc>
              <a:spcBef>
                <a:spcPts val="200"/>
              </a:spcBef>
              <a:spcAft>
                <a:spcPts val="400"/>
              </a:spcAft>
              <a:buClr>
                <a:schemeClr val="accent5">
                  <a:lumMod val="50000"/>
                </a:schemeClr>
              </a:buClr>
              <a:buFont typeface="Calibri" pitchFamily="34" charset="0"/>
              <a:buChar char="◦"/>
              <a:defRPr sz="1400" kern="1200">
                <a:solidFill>
                  <a:schemeClr val="tx1">
                    <a:lumMod val="75000"/>
                    <a:lumOff val="25000"/>
                  </a:schemeClr>
                </a:solidFill>
                <a:latin typeface="+mn-lt"/>
                <a:ea typeface="+mn-ea"/>
                <a:cs typeface="+mn-cs"/>
              </a:defRPr>
            </a:lvl4pPr>
            <a:lvl5pPr marL="2292293" indent="-463539" algn="l" defTabSz="914377" rtl="0" eaLnBrk="1" latinLnBrk="0" hangingPunct="1">
              <a:lnSpc>
                <a:spcPct val="90000"/>
              </a:lnSpc>
              <a:spcBef>
                <a:spcPts val="200"/>
              </a:spcBef>
              <a:spcAft>
                <a:spcPts val="400"/>
              </a:spcAft>
              <a:buClr>
                <a:schemeClr val="accent5">
                  <a:lumMod val="50000"/>
                </a:schemeClr>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fontAlgn="auto">
              <a:spcBef>
                <a:spcPts val="600"/>
              </a:spcBef>
              <a:spcAft>
                <a:spcPts val="600"/>
              </a:spcAft>
              <a:buClr>
                <a:srgbClr val="5B9BD5">
                  <a:lumMod val="50000"/>
                </a:srgbClr>
              </a:buClr>
              <a:buNone/>
            </a:pPr>
            <a:r>
              <a:rPr lang="en-US" sz="3600" b="0" dirty="0">
                <a:solidFill>
                  <a:prstClr val="black">
                    <a:lumMod val="75000"/>
                    <a:lumOff val="25000"/>
                  </a:prstClr>
                </a:solidFill>
              </a:rPr>
              <a:t>Type 2 Recipients</a:t>
            </a:r>
          </a:p>
          <a:p>
            <a:pPr marL="806439" lvl="2" indent="-342900" fontAlgn="auto">
              <a:spcBef>
                <a:spcPts val="600"/>
              </a:spcBef>
              <a:spcAft>
                <a:spcPts val="600"/>
              </a:spcAft>
              <a:buClr>
                <a:srgbClr val="5B9BD5">
                  <a:lumMod val="50000"/>
                </a:srgbClr>
              </a:buClr>
            </a:pPr>
            <a:r>
              <a:rPr lang="en-US" sz="2400" b="0" dirty="0">
                <a:solidFill>
                  <a:prstClr val="black">
                    <a:lumMod val="75000"/>
                    <a:lumOff val="25000"/>
                  </a:prstClr>
                </a:solidFill>
              </a:rPr>
              <a:t>City of Oakland</a:t>
            </a:r>
          </a:p>
          <a:p>
            <a:pPr marL="806439" lvl="2" indent="-342900" fontAlgn="auto">
              <a:spcBef>
                <a:spcPts val="600"/>
              </a:spcBef>
              <a:spcAft>
                <a:spcPts val="600"/>
              </a:spcAft>
              <a:buClr>
                <a:srgbClr val="5B9BD5">
                  <a:lumMod val="50000"/>
                </a:srgbClr>
              </a:buClr>
            </a:pPr>
            <a:r>
              <a:rPr lang="en-US" sz="2400" b="0" dirty="0">
                <a:solidFill>
                  <a:prstClr val="black">
                    <a:lumMod val="75000"/>
                    <a:lumOff val="25000"/>
                  </a:prstClr>
                </a:solidFill>
              </a:rPr>
              <a:t>City of San Francisco</a:t>
            </a:r>
          </a:p>
          <a:p>
            <a:pPr marL="806439" lvl="2" indent="-342900" fontAlgn="auto">
              <a:spcBef>
                <a:spcPts val="600"/>
              </a:spcBef>
              <a:spcAft>
                <a:spcPts val="600"/>
              </a:spcAft>
              <a:buClr>
                <a:srgbClr val="5B9BD5">
                  <a:lumMod val="50000"/>
                </a:srgbClr>
              </a:buClr>
            </a:pPr>
            <a:r>
              <a:rPr lang="en-US" sz="2400" b="0" dirty="0">
                <a:solidFill>
                  <a:prstClr val="black">
                    <a:lumMod val="75000"/>
                    <a:lumOff val="25000"/>
                  </a:prstClr>
                </a:solidFill>
              </a:rPr>
              <a:t>City of Los Angeles</a:t>
            </a:r>
          </a:p>
          <a:p>
            <a:pPr marL="806439" lvl="2" indent="-342900" fontAlgn="auto">
              <a:spcBef>
                <a:spcPts val="600"/>
              </a:spcBef>
              <a:spcAft>
                <a:spcPts val="600"/>
              </a:spcAft>
              <a:buClr>
                <a:srgbClr val="5B9BD5">
                  <a:lumMod val="50000"/>
                </a:srgbClr>
              </a:buClr>
            </a:pPr>
            <a:r>
              <a:rPr lang="en-US" sz="2400" b="0" dirty="0">
                <a:solidFill>
                  <a:prstClr val="black">
                    <a:lumMod val="75000"/>
                    <a:lumOff val="25000"/>
                  </a:prstClr>
                </a:solidFill>
              </a:rPr>
              <a:t>City of Long Beach</a:t>
            </a:r>
          </a:p>
          <a:p>
            <a:pPr marL="806439" lvl="2" indent="-342900" fontAlgn="auto">
              <a:spcBef>
                <a:spcPts val="600"/>
              </a:spcBef>
              <a:spcAft>
                <a:spcPts val="600"/>
              </a:spcAft>
              <a:buClr>
                <a:srgbClr val="5B9BD5">
                  <a:lumMod val="50000"/>
                </a:srgbClr>
              </a:buClr>
            </a:pPr>
            <a:r>
              <a:rPr lang="en-US" sz="2400" b="0" dirty="0">
                <a:solidFill>
                  <a:prstClr val="black">
                    <a:lumMod val="75000"/>
                    <a:lumOff val="25000"/>
                  </a:prstClr>
                </a:solidFill>
              </a:rPr>
              <a:t>City of Fresno</a:t>
            </a:r>
          </a:p>
          <a:p>
            <a:pPr marL="806439" lvl="2" indent="-342900" fontAlgn="auto">
              <a:spcBef>
                <a:spcPts val="600"/>
              </a:spcBef>
              <a:spcAft>
                <a:spcPts val="600"/>
              </a:spcAft>
              <a:buClr>
                <a:srgbClr val="5B9BD5">
                  <a:lumMod val="50000"/>
                </a:srgbClr>
              </a:buClr>
            </a:pPr>
            <a:r>
              <a:rPr lang="en-US" sz="2400" b="0" dirty="0">
                <a:solidFill>
                  <a:prstClr val="black">
                    <a:lumMod val="75000"/>
                    <a:lumOff val="25000"/>
                  </a:prstClr>
                </a:solidFill>
              </a:rPr>
              <a:t>City of Palm Springs</a:t>
            </a:r>
          </a:p>
          <a:p>
            <a:pPr marL="806439" lvl="2" indent="-342900" fontAlgn="auto">
              <a:spcBef>
                <a:spcPts val="600"/>
              </a:spcBef>
              <a:spcAft>
                <a:spcPts val="600"/>
              </a:spcAft>
              <a:buClr>
                <a:srgbClr val="5B9BD5">
                  <a:lumMod val="50000"/>
                </a:srgbClr>
              </a:buClr>
            </a:pPr>
            <a:r>
              <a:rPr lang="en-US" sz="2400" b="0" dirty="0">
                <a:solidFill>
                  <a:prstClr val="black">
                    <a:lumMod val="75000"/>
                    <a:lumOff val="25000"/>
                  </a:prstClr>
                </a:solidFill>
              </a:rPr>
              <a:t>County of Humboldt</a:t>
            </a:r>
          </a:p>
          <a:p>
            <a:pPr marL="806439" lvl="2" indent="-342900" fontAlgn="auto">
              <a:spcBef>
                <a:spcPts val="600"/>
              </a:spcBef>
              <a:spcAft>
                <a:spcPts val="600"/>
              </a:spcAft>
              <a:buClr>
                <a:srgbClr val="5B9BD5">
                  <a:lumMod val="50000"/>
                </a:srgbClr>
              </a:buClr>
            </a:pPr>
            <a:r>
              <a:rPr lang="en-US" sz="2400" b="0" dirty="0">
                <a:solidFill>
                  <a:prstClr val="black">
                    <a:lumMod val="75000"/>
                    <a:lumOff val="25000"/>
                  </a:prstClr>
                </a:solidFill>
              </a:rPr>
              <a:t>County of Lake</a:t>
            </a:r>
          </a:p>
          <a:p>
            <a:pPr marL="806439" lvl="2" indent="-342900" fontAlgn="auto">
              <a:spcBef>
                <a:spcPts val="600"/>
              </a:spcBef>
              <a:spcAft>
                <a:spcPts val="600"/>
              </a:spcAft>
              <a:buClr>
                <a:srgbClr val="5B9BD5">
                  <a:lumMod val="50000"/>
                </a:srgbClr>
              </a:buClr>
            </a:pPr>
            <a:r>
              <a:rPr lang="en-US" sz="2400" b="0" dirty="0">
                <a:solidFill>
                  <a:prstClr val="black">
                    <a:lumMod val="75000"/>
                    <a:lumOff val="25000"/>
                  </a:prstClr>
                </a:solidFill>
              </a:rPr>
              <a:t>County of Modesto</a:t>
            </a:r>
          </a:p>
        </p:txBody>
      </p:sp>
      <p:sp>
        <p:nvSpPr>
          <p:cNvPr id="7" name="Rectangle 5"/>
          <p:cNvSpPr>
            <a:spLocks noChangeArrowheads="1"/>
          </p:cNvSpPr>
          <p:nvPr/>
        </p:nvSpPr>
        <p:spPr bwMode="auto">
          <a:xfrm>
            <a:off x="0" y="1143000"/>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8" name="Picture 7" descr="Logo Clear BG (2)"/>
          <p:cNvPicPr>
            <a:picLocks noChangeAspect="1" noChangeArrowheads="1"/>
          </p:cNvPicPr>
          <p:nvPr/>
        </p:nvPicPr>
        <p:blipFill>
          <a:blip r:embed="rId3"/>
          <a:srcRect/>
          <a:stretch>
            <a:fillRect/>
          </a:stretch>
        </p:blipFill>
        <p:spPr bwMode="auto">
          <a:xfrm>
            <a:off x="152400" y="239078"/>
            <a:ext cx="1371600" cy="655638"/>
          </a:xfrm>
          <a:prstGeom prst="rect">
            <a:avLst/>
          </a:prstGeom>
          <a:noFill/>
          <a:ln w="9525">
            <a:noFill/>
            <a:miter lim="800000"/>
            <a:headEnd/>
            <a:tailEnd/>
          </a:ln>
        </p:spPr>
      </p:pic>
    </p:spTree>
    <p:extLst>
      <p:ext uri="{BB962C8B-B14F-4D97-AF65-F5344CB8AC3E}">
        <p14:creationId xmlns:p14="http://schemas.microsoft.com/office/powerpoint/2010/main" val="2662093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457200"/>
            <a:ext cx="6819900" cy="685800"/>
          </a:xfrm>
          <a:effectLst>
            <a:outerShdw blurRad="50800" dist="38100" dir="2700000" algn="tl" rotWithShape="0">
              <a:prstClr val="black">
                <a:alpha val="40000"/>
              </a:prstClr>
            </a:outerShdw>
          </a:effectLst>
        </p:spPr>
        <p:txBody>
          <a:bodyPr>
            <a:noAutofit/>
          </a:bodyPr>
          <a:lstStyle/>
          <a:p>
            <a:pPr algn="ctr"/>
            <a:r>
              <a:rPr lang="en-US" sz="3450" dirty="0">
                <a:solidFill>
                  <a:schemeClr val="tx1"/>
                </a:solidFill>
                <a:latin typeface="+mn-lt"/>
              </a:rPr>
              <a:t>Local Equity Program Benefits</a:t>
            </a:r>
          </a:p>
        </p:txBody>
      </p:sp>
      <p:sp>
        <p:nvSpPr>
          <p:cNvPr id="6" name="Content Placeholder 6"/>
          <p:cNvSpPr>
            <a:spLocks noGrp="1"/>
          </p:cNvSpPr>
          <p:nvPr>
            <p:ph idx="1"/>
          </p:nvPr>
        </p:nvSpPr>
        <p:spPr>
          <a:xfrm>
            <a:off x="685799" y="1885950"/>
            <a:ext cx="7715250" cy="3816140"/>
          </a:xfrm>
        </p:spPr>
        <p:txBody>
          <a:bodyPr>
            <a:noAutofit/>
          </a:bodyPr>
          <a:lstStyle/>
          <a:p>
            <a:pPr marL="0" lvl="1" indent="0">
              <a:spcBef>
                <a:spcPts val="450"/>
              </a:spcBef>
              <a:spcAft>
                <a:spcPts val="450"/>
              </a:spcAft>
              <a:buNone/>
            </a:pPr>
            <a:r>
              <a:rPr lang="en-US" sz="3000" dirty="0"/>
              <a:t>Business Ownership Benefits</a:t>
            </a:r>
          </a:p>
          <a:p>
            <a:pPr marL="690554" lvl="2" indent="-342900">
              <a:spcBef>
                <a:spcPts val="450"/>
              </a:spcBef>
              <a:spcAft>
                <a:spcPts val="450"/>
              </a:spcAft>
            </a:pPr>
            <a:r>
              <a:rPr lang="en-US" sz="1950" dirty="0"/>
              <a:t>Application fee waivers</a:t>
            </a:r>
          </a:p>
          <a:p>
            <a:pPr marL="690554" lvl="2" indent="-342900">
              <a:spcBef>
                <a:spcPts val="450"/>
              </a:spcBef>
              <a:spcAft>
                <a:spcPts val="450"/>
              </a:spcAft>
            </a:pPr>
            <a:r>
              <a:rPr lang="en-US" sz="1950" dirty="0"/>
              <a:t>Direct grants/loans</a:t>
            </a:r>
          </a:p>
          <a:p>
            <a:pPr marL="690554" lvl="2" indent="-342900">
              <a:spcBef>
                <a:spcPts val="450"/>
              </a:spcBef>
              <a:spcAft>
                <a:spcPts val="450"/>
              </a:spcAft>
            </a:pPr>
            <a:r>
              <a:rPr lang="en-US" sz="1950" dirty="0"/>
              <a:t>Technical assistance</a:t>
            </a:r>
          </a:p>
          <a:p>
            <a:pPr marL="690554" lvl="2" indent="-342900">
              <a:spcBef>
                <a:spcPts val="450"/>
              </a:spcBef>
              <a:spcAft>
                <a:spcPts val="450"/>
              </a:spcAft>
            </a:pPr>
            <a:r>
              <a:rPr lang="en-US" sz="1950" dirty="0"/>
              <a:t>Exclusive/priority access to certain license types</a:t>
            </a:r>
            <a:endParaRPr lang="en-US" sz="3000" dirty="0"/>
          </a:p>
          <a:p>
            <a:pPr marL="0" lvl="1" indent="0">
              <a:spcBef>
                <a:spcPts val="450"/>
              </a:spcBef>
              <a:spcAft>
                <a:spcPts val="450"/>
              </a:spcAft>
              <a:buNone/>
            </a:pPr>
            <a:r>
              <a:rPr lang="en-US" sz="3000" dirty="0"/>
              <a:t>Community Benefits</a:t>
            </a:r>
          </a:p>
          <a:p>
            <a:pPr marL="690554" lvl="2" indent="-342900">
              <a:spcBef>
                <a:spcPts val="450"/>
              </a:spcBef>
              <a:spcAft>
                <a:spcPts val="450"/>
              </a:spcAft>
            </a:pPr>
            <a:r>
              <a:rPr lang="en-US" sz="1950" dirty="0"/>
              <a:t>Community reinvestment</a:t>
            </a:r>
          </a:p>
          <a:p>
            <a:pPr marL="690554" lvl="2" indent="-342900">
              <a:spcBef>
                <a:spcPts val="450"/>
              </a:spcBef>
              <a:spcAft>
                <a:spcPts val="450"/>
              </a:spcAft>
            </a:pPr>
            <a:r>
              <a:rPr lang="en-US" sz="1950" dirty="0"/>
              <a:t>Employment opportunities</a:t>
            </a:r>
          </a:p>
          <a:p>
            <a:pPr marL="690554" lvl="2" indent="-342900">
              <a:spcBef>
                <a:spcPts val="450"/>
              </a:spcBef>
              <a:spcAft>
                <a:spcPts val="450"/>
              </a:spcAft>
            </a:pPr>
            <a:r>
              <a:rPr lang="en-US" sz="1950" dirty="0"/>
              <a:t>Expungement clinics</a:t>
            </a:r>
          </a:p>
        </p:txBody>
      </p:sp>
      <p:sp>
        <p:nvSpPr>
          <p:cNvPr id="8" name="Footer Placeholder 7"/>
          <p:cNvSpPr>
            <a:spLocks noGrp="1"/>
          </p:cNvSpPr>
          <p:nvPr>
            <p:ph type="ftr" sz="quarter" idx="11"/>
          </p:nvPr>
        </p:nvSpPr>
        <p:spPr>
          <a:xfrm>
            <a:off x="1917701" y="5702091"/>
            <a:ext cx="5308599" cy="273844"/>
          </a:xfrm>
        </p:spPr>
        <p:txBody>
          <a:bodyPr/>
          <a:lstStyle/>
          <a:p>
            <a:r>
              <a:rPr lang="en-US" spc="150" dirty="0">
                <a:solidFill>
                  <a:schemeClr val="bg1"/>
                </a:solidFill>
                <a:latin typeface="Century Gothic" panose="020B0502020202020204" pitchFamily="34" charset="0"/>
              </a:rPr>
              <a:t>Cannabis Equity</a:t>
            </a:r>
            <a:endParaRPr lang="en-US" dirty="0">
              <a:solidFill>
                <a:schemeClr val="bg1"/>
              </a:solidFill>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32CD9604-9882-4656-AC3E-88C2D9543D90}" type="slidenum">
              <a:rPr lang="en-US" smtClean="0">
                <a:solidFill>
                  <a:schemeClr val="bg1"/>
                </a:solidFill>
              </a:rPr>
              <a:t>19</a:t>
            </a:fld>
            <a:endParaRPr lang="en-US" dirty="0">
              <a:solidFill>
                <a:schemeClr val="bg1"/>
              </a:solidFill>
            </a:endParaRPr>
          </a:p>
        </p:txBody>
      </p:sp>
      <p:sp>
        <p:nvSpPr>
          <p:cNvPr id="7" name="Rectangle 5"/>
          <p:cNvSpPr>
            <a:spLocks noChangeArrowheads="1"/>
          </p:cNvSpPr>
          <p:nvPr/>
        </p:nvSpPr>
        <p:spPr bwMode="auto">
          <a:xfrm>
            <a:off x="0" y="1143000"/>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9" name="Picture 8" descr="Logo Clear BG (2)"/>
          <p:cNvPicPr>
            <a:picLocks noChangeAspect="1" noChangeArrowheads="1"/>
          </p:cNvPicPr>
          <p:nvPr/>
        </p:nvPicPr>
        <p:blipFill>
          <a:blip r:embed="rId3"/>
          <a:srcRect/>
          <a:stretch>
            <a:fillRect/>
          </a:stretch>
        </p:blipFill>
        <p:spPr bwMode="auto">
          <a:xfrm>
            <a:off x="152400" y="239078"/>
            <a:ext cx="1371600" cy="655638"/>
          </a:xfrm>
          <a:prstGeom prst="rect">
            <a:avLst/>
          </a:prstGeom>
          <a:noFill/>
          <a:ln w="9525">
            <a:noFill/>
            <a:miter lim="800000"/>
            <a:headEnd/>
            <a:tailEnd/>
          </a:ln>
        </p:spPr>
      </p:pic>
    </p:spTree>
    <p:extLst>
      <p:ext uri="{BB962C8B-B14F-4D97-AF65-F5344CB8AC3E}">
        <p14:creationId xmlns:p14="http://schemas.microsoft.com/office/powerpoint/2010/main" val="46978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8"/>
            <a:ext cx="8229600" cy="822642"/>
          </a:xfrm>
        </p:spPr>
        <p:txBody>
          <a:bodyPr/>
          <a:lstStyle/>
          <a:p>
            <a:r>
              <a:rPr lang="en-US" dirty="0" smtClean="0"/>
              <a:t>Introduction</a:t>
            </a:r>
            <a:endParaRPr lang="en-US" dirty="0"/>
          </a:p>
        </p:txBody>
      </p:sp>
      <p:sp>
        <p:nvSpPr>
          <p:cNvPr id="3" name="Content Placeholder 2"/>
          <p:cNvSpPr>
            <a:spLocks noGrp="1"/>
          </p:cNvSpPr>
          <p:nvPr>
            <p:ph idx="1"/>
          </p:nvPr>
        </p:nvSpPr>
        <p:spPr>
          <a:xfrm>
            <a:off x="457200" y="1357629"/>
            <a:ext cx="8229600" cy="5043171"/>
          </a:xfrm>
        </p:spPr>
        <p:txBody>
          <a:bodyPr/>
          <a:lstStyle/>
          <a:p>
            <a:r>
              <a:rPr lang="en-US" sz="2800" u="sng" dirty="0" smtClean="0"/>
              <a:t>Presenters and Moderator</a:t>
            </a:r>
          </a:p>
          <a:p>
            <a:pPr lvl="1"/>
            <a:r>
              <a:rPr lang="en-US" sz="2400" dirty="0"/>
              <a:t>Megan </a:t>
            </a:r>
            <a:r>
              <a:rPr lang="en-US" sz="2400" dirty="0" smtClean="0"/>
              <a:t>Gamwell, </a:t>
            </a:r>
            <a:r>
              <a:rPr lang="en-US" sz="2400" dirty="0"/>
              <a:t>Economic Development Specialist</a:t>
            </a:r>
          </a:p>
          <a:p>
            <a:pPr lvl="1"/>
            <a:r>
              <a:rPr lang="en-US" sz="2400" dirty="0" smtClean="0"/>
              <a:t>Charles Bell Jr., City Attorney </a:t>
            </a:r>
            <a:endParaRPr lang="en-US" sz="2400" dirty="0"/>
          </a:p>
          <a:p>
            <a:pPr lvl="1"/>
            <a:r>
              <a:rPr lang="en-US" sz="2400" dirty="0" smtClean="0"/>
              <a:t>Eric Casher, Principal, Myers Nave</a:t>
            </a:r>
          </a:p>
          <a:p>
            <a:r>
              <a:rPr lang="en-US" sz="2800" u="sng" dirty="0" smtClean="0"/>
              <a:t>Workshop Overview </a:t>
            </a:r>
          </a:p>
          <a:p>
            <a:pPr lvl="1"/>
            <a:r>
              <a:rPr lang="en-US" sz="2400" dirty="0" smtClean="0"/>
              <a:t>Workshop Guidelines</a:t>
            </a:r>
          </a:p>
          <a:p>
            <a:pPr lvl="1"/>
            <a:r>
              <a:rPr lang="en-US" sz="2400" dirty="0" smtClean="0"/>
              <a:t>Presentation</a:t>
            </a:r>
          </a:p>
          <a:p>
            <a:pPr lvl="1"/>
            <a:r>
              <a:rPr lang="en-US" sz="2400" dirty="0" smtClean="0"/>
              <a:t>Breakout Rooms</a:t>
            </a:r>
          </a:p>
          <a:p>
            <a:pPr lvl="1"/>
            <a:r>
              <a:rPr lang="en-US" sz="2400" dirty="0" smtClean="0"/>
              <a:t>Report on Community Discussions and Community Input</a:t>
            </a:r>
          </a:p>
          <a:p>
            <a:pPr lvl="1"/>
            <a:r>
              <a:rPr lang="en-US" sz="2400" dirty="0" smtClean="0"/>
              <a:t>Council Direction/Comments</a:t>
            </a:r>
            <a:endParaRPr lang="en-US" sz="2400"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2</a:t>
            </a:fld>
            <a:endParaRPr lang="en-US" dirty="0"/>
          </a:p>
        </p:txBody>
      </p:sp>
      <p:pic>
        <p:nvPicPr>
          <p:cNvPr id="5" name="Picture 4" descr="Logo Clear BG (2)"/>
          <p:cNvPicPr>
            <a:picLocks noChangeAspect="1" noChangeArrowheads="1"/>
          </p:cNvPicPr>
          <p:nvPr/>
        </p:nvPicPr>
        <p:blipFill>
          <a:blip r:embed="rId2"/>
          <a:srcRect/>
          <a:stretch>
            <a:fillRect/>
          </a:stretch>
        </p:blipFill>
        <p:spPr bwMode="auto">
          <a:xfrm>
            <a:off x="182563" y="146685"/>
            <a:ext cx="1371600" cy="655638"/>
          </a:xfrm>
          <a:prstGeom prst="rect">
            <a:avLst/>
          </a:prstGeom>
          <a:noFill/>
          <a:ln w="9525">
            <a:noFill/>
            <a:miter lim="800000"/>
            <a:headEnd/>
            <a:tailEnd/>
          </a:ln>
        </p:spPr>
      </p:pic>
      <p:sp>
        <p:nvSpPr>
          <p:cNvPr id="6" name="Rectangle 5"/>
          <p:cNvSpPr>
            <a:spLocks noChangeArrowheads="1"/>
          </p:cNvSpPr>
          <p:nvPr/>
        </p:nvSpPr>
        <p:spPr bwMode="auto">
          <a:xfrm>
            <a:off x="-20320" y="1011873"/>
            <a:ext cx="9144000" cy="182563"/>
          </a:xfrm>
          <a:prstGeom prst="rect">
            <a:avLst/>
          </a:prstGeom>
          <a:solidFill>
            <a:srgbClr val="3D007A"/>
          </a:solidFill>
          <a:ln w="9525">
            <a:noFill/>
            <a:miter lim="800000"/>
            <a:headEnd/>
            <a:tailEnd/>
          </a:ln>
        </p:spPr>
        <p:txBody>
          <a:bodyPr wrap="none" anchor="ctr"/>
          <a:lstStyle/>
          <a:p>
            <a:pPr algn="ctr"/>
            <a:endParaRPr lang="en-US" dirty="0"/>
          </a:p>
        </p:txBody>
      </p:sp>
    </p:spTree>
    <p:extLst>
      <p:ext uri="{BB962C8B-B14F-4D97-AF65-F5344CB8AC3E}">
        <p14:creationId xmlns:p14="http://schemas.microsoft.com/office/powerpoint/2010/main" val="844149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dirty="0" smtClean="0"/>
              <a:t>Cannabis Equity Ordinance</a:t>
            </a:r>
            <a:endParaRPr lang="en-US" dirty="0"/>
          </a:p>
        </p:txBody>
      </p:sp>
      <p:sp>
        <p:nvSpPr>
          <p:cNvPr id="3" name="Content Placeholder 2"/>
          <p:cNvSpPr>
            <a:spLocks noGrp="1"/>
          </p:cNvSpPr>
          <p:nvPr>
            <p:ph idx="1"/>
          </p:nvPr>
        </p:nvSpPr>
        <p:spPr/>
        <p:txBody>
          <a:bodyPr/>
          <a:lstStyle/>
          <a:p>
            <a:pPr marL="0" indent="0" algn="just">
              <a:buNone/>
            </a:pPr>
            <a:r>
              <a:rPr lang="en-US" sz="2400" dirty="0"/>
              <a:t>California Business and Professions Code </a:t>
            </a:r>
            <a:r>
              <a:rPr lang="en-US" sz="2400" dirty="0" smtClean="0"/>
              <a:t>Section 26246(b) provides the following:</a:t>
            </a:r>
          </a:p>
          <a:p>
            <a:pPr marL="0" indent="0">
              <a:buNone/>
            </a:pPr>
            <a:endParaRPr lang="en-US" sz="2400" dirty="0" smtClean="0"/>
          </a:p>
          <a:p>
            <a:pPr marL="0" indent="0" algn="just">
              <a:buNone/>
            </a:pPr>
            <a:r>
              <a:rPr lang="en-US" sz="2000" dirty="0"/>
              <a:t>On or before July 1, 2019, </a:t>
            </a:r>
            <a:r>
              <a:rPr lang="en-US" sz="2000" dirty="0" smtClean="0"/>
              <a:t>publish </a:t>
            </a:r>
            <a:r>
              <a:rPr lang="en-US" sz="2000" dirty="0"/>
              <a:t>local equity ordinances that have been enacted by the legislative body of the respective local jurisdiction, and model local equity ordinances created by advocacy groups and experts to the bureau’s internet website. Advocacy groups and experts may include, but are not limited to, minority business owners and entrepreneurs, organizations with expertise in addressing barriers to employment and licensure for low-income communities or persons with prior arrests or convictions, and unions representing cannabis workers.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20</a:t>
            </a:fld>
            <a:endParaRPr lang="en-US" dirty="0"/>
          </a:p>
        </p:txBody>
      </p:sp>
      <p:pic>
        <p:nvPicPr>
          <p:cNvPr id="5" name="Picture 4" descr="Logo Clear BG (2)"/>
          <p:cNvPicPr>
            <a:picLocks noChangeAspect="1" noChangeArrowheads="1"/>
          </p:cNvPicPr>
          <p:nvPr/>
        </p:nvPicPr>
        <p:blipFill>
          <a:blip r:embed="rId3"/>
          <a:srcRect/>
          <a:stretch>
            <a:fillRect/>
          </a:stretch>
        </p:blipFill>
        <p:spPr bwMode="auto">
          <a:xfrm>
            <a:off x="152400" y="239078"/>
            <a:ext cx="1371600" cy="655638"/>
          </a:xfrm>
          <a:prstGeom prst="rect">
            <a:avLst/>
          </a:prstGeom>
          <a:noFill/>
          <a:ln w="9525">
            <a:noFill/>
            <a:miter lim="800000"/>
            <a:headEnd/>
            <a:tailEnd/>
          </a:ln>
        </p:spPr>
      </p:pic>
      <p:sp>
        <p:nvSpPr>
          <p:cNvPr id="6" name="Rectangle 5"/>
          <p:cNvSpPr>
            <a:spLocks noChangeArrowheads="1"/>
          </p:cNvSpPr>
          <p:nvPr/>
        </p:nvSpPr>
        <p:spPr bwMode="auto">
          <a:xfrm>
            <a:off x="0" y="1143000"/>
            <a:ext cx="9144000" cy="182563"/>
          </a:xfrm>
          <a:prstGeom prst="rect">
            <a:avLst/>
          </a:prstGeom>
          <a:solidFill>
            <a:srgbClr val="3D007A"/>
          </a:solidFill>
          <a:ln w="9525">
            <a:noFill/>
            <a:miter lim="800000"/>
            <a:headEnd/>
            <a:tailEnd/>
          </a:ln>
        </p:spPr>
        <p:txBody>
          <a:bodyPr wrap="none" anchor="ctr"/>
          <a:lstStyle/>
          <a:p>
            <a:pPr algn="ctr"/>
            <a:endParaRPr lang="en-US" dirty="0"/>
          </a:p>
        </p:txBody>
      </p:sp>
    </p:spTree>
    <p:extLst>
      <p:ext uri="{BB962C8B-B14F-4D97-AF65-F5344CB8AC3E}">
        <p14:creationId xmlns:p14="http://schemas.microsoft.com/office/powerpoint/2010/main" val="1709459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smtClean="0"/>
              <a:t>Model Social Equity Ordinances</a:t>
            </a:r>
            <a:endParaRPr lang="en-US" dirty="0"/>
          </a:p>
        </p:txBody>
      </p:sp>
      <p:sp>
        <p:nvSpPr>
          <p:cNvPr id="3" name="Content Placeholder 2"/>
          <p:cNvSpPr>
            <a:spLocks noGrp="1"/>
          </p:cNvSpPr>
          <p:nvPr>
            <p:ph idx="1"/>
          </p:nvPr>
        </p:nvSpPr>
        <p:spPr/>
        <p:txBody>
          <a:bodyPr/>
          <a:lstStyle/>
          <a:p>
            <a:pPr marL="0" indent="0" algn="ctr">
              <a:buNone/>
            </a:pPr>
            <a:r>
              <a:rPr lang="en-US" dirty="0" smtClean="0"/>
              <a:t>Minority Cannabis Business Association</a:t>
            </a:r>
          </a:p>
          <a:p>
            <a:pPr marL="0" indent="0">
              <a:buNone/>
            </a:pPr>
            <a:endParaRPr lang="en-US" dirty="0" smtClean="0"/>
          </a:p>
          <a:p>
            <a:pPr lvl="1"/>
            <a:endParaRPr lang="en-US" dirty="0" smtClean="0"/>
          </a:p>
          <a:p>
            <a:pPr lvl="1"/>
            <a:endParaRPr lang="en-US" dirty="0" smtClean="0"/>
          </a:p>
          <a:p>
            <a:pPr marL="457200" lvl="1" indent="0">
              <a:buNone/>
            </a:pPr>
            <a:endParaRPr lang="en-US" sz="2400" dirty="0" smtClean="0"/>
          </a:p>
          <a:p>
            <a:pPr marL="457200" lvl="1" indent="0">
              <a:buNone/>
            </a:pPr>
            <a:r>
              <a:rPr lang="en-US" sz="2400" dirty="0" smtClean="0"/>
              <a:t>Provides ten (10) Model Social Equity Ordinances</a:t>
            </a:r>
          </a:p>
          <a:p>
            <a:pPr marL="457200" lvl="1" indent="0">
              <a:buNone/>
            </a:pPr>
            <a:endParaRPr lang="en-US" dirty="0" smtClean="0"/>
          </a:p>
          <a:p>
            <a:pPr marL="457200" lvl="1" indent="0">
              <a:buNone/>
            </a:pPr>
            <a:r>
              <a:rPr lang="en-US" sz="1800" dirty="0" smtClean="0"/>
              <a:t>https</a:t>
            </a:r>
            <a:r>
              <a:rPr lang="en-US" sz="1800" dirty="0"/>
              <a:t>://cannabis.ca.gov/wp-content/uploads/sites/13/2019/07/MCBAs-Ten-Model-Municipal-Social-Equity-Ordinances.pdf</a:t>
            </a:r>
            <a:endParaRPr lang="en-US" sz="1800" dirty="0" smtClean="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21</a:t>
            </a:fld>
            <a:endParaRPr lang="en-US" dirty="0"/>
          </a:p>
        </p:txBody>
      </p:sp>
      <p:pic>
        <p:nvPicPr>
          <p:cNvPr id="5" name="Picture 4" descr="Logo Clear BG (2)"/>
          <p:cNvPicPr>
            <a:picLocks noChangeAspect="1" noChangeArrowheads="1"/>
          </p:cNvPicPr>
          <p:nvPr/>
        </p:nvPicPr>
        <p:blipFill>
          <a:blip r:embed="rId3"/>
          <a:srcRect/>
          <a:stretch>
            <a:fillRect/>
          </a:stretch>
        </p:blipFill>
        <p:spPr bwMode="auto">
          <a:xfrm>
            <a:off x="152400" y="239078"/>
            <a:ext cx="1371600" cy="655638"/>
          </a:xfrm>
          <a:prstGeom prst="rect">
            <a:avLst/>
          </a:prstGeom>
          <a:noFill/>
          <a:ln w="9525">
            <a:noFill/>
            <a:miter lim="800000"/>
            <a:headEnd/>
            <a:tailEnd/>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2362200"/>
            <a:ext cx="3981133" cy="1332033"/>
          </a:xfrm>
          <a:prstGeom prst="rect">
            <a:avLst/>
          </a:prstGeom>
        </p:spPr>
      </p:pic>
      <p:sp>
        <p:nvSpPr>
          <p:cNvPr id="8" name="Rectangle 7"/>
          <p:cNvSpPr>
            <a:spLocks noChangeArrowheads="1"/>
          </p:cNvSpPr>
          <p:nvPr/>
        </p:nvSpPr>
        <p:spPr bwMode="auto">
          <a:xfrm>
            <a:off x="-965" y="1443287"/>
            <a:ext cx="9144000" cy="182563"/>
          </a:xfrm>
          <a:prstGeom prst="rect">
            <a:avLst/>
          </a:prstGeom>
          <a:solidFill>
            <a:srgbClr val="3D007A"/>
          </a:solidFill>
          <a:ln w="9525">
            <a:noFill/>
            <a:miter lim="800000"/>
            <a:headEnd/>
            <a:tailEnd/>
          </a:ln>
        </p:spPr>
        <p:txBody>
          <a:bodyPr wrap="none" anchor="ctr"/>
          <a:lstStyle/>
          <a:p>
            <a:pPr algn="ctr"/>
            <a:endParaRPr lang="en-US" dirty="0"/>
          </a:p>
        </p:txBody>
      </p:sp>
    </p:spTree>
    <p:extLst>
      <p:ext uri="{BB962C8B-B14F-4D97-AF65-F5344CB8AC3E}">
        <p14:creationId xmlns:p14="http://schemas.microsoft.com/office/powerpoint/2010/main" val="2162186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76399" y="239078"/>
            <a:ext cx="6724649" cy="903922"/>
          </a:xfrm>
          <a:effectLst>
            <a:outerShdw blurRad="50800" dist="38100" dir="2700000" algn="tl" rotWithShape="0">
              <a:prstClr val="black">
                <a:alpha val="40000"/>
              </a:prstClr>
            </a:outerShdw>
          </a:effectLst>
        </p:spPr>
        <p:txBody>
          <a:bodyPr>
            <a:noAutofit/>
          </a:bodyPr>
          <a:lstStyle/>
          <a:p>
            <a:pPr algn="ctr"/>
            <a:r>
              <a:rPr lang="en-US" sz="2400" dirty="0" smtClean="0">
                <a:solidFill>
                  <a:schemeClr val="tx1"/>
                </a:solidFill>
                <a:latin typeface="+mn-lt"/>
              </a:rPr>
              <a:t>Disadvantages of Equity Grant Programs and Social Equity Ordinances </a:t>
            </a:r>
            <a:endParaRPr lang="en-US" sz="2400" dirty="0">
              <a:solidFill>
                <a:schemeClr val="tx1"/>
              </a:solidFill>
              <a:latin typeface="+mn-lt"/>
            </a:endParaRPr>
          </a:p>
        </p:txBody>
      </p:sp>
      <p:sp>
        <p:nvSpPr>
          <p:cNvPr id="6" name="Content Placeholder 6"/>
          <p:cNvSpPr>
            <a:spLocks noGrp="1"/>
          </p:cNvSpPr>
          <p:nvPr>
            <p:ph idx="1"/>
          </p:nvPr>
        </p:nvSpPr>
        <p:spPr>
          <a:xfrm>
            <a:off x="685799" y="1885950"/>
            <a:ext cx="7715250" cy="3816140"/>
          </a:xfrm>
        </p:spPr>
        <p:txBody>
          <a:bodyPr>
            <a:noAutofit/>
          </a:bodyPr>
          <a:lstStyle/>
          <a:p>
            <a:pPr marL="0" lvl="1" indent="0">
              <a:spcBef>
                <a:spcPts val="450"/>
              </a:spcBef>
              <a:spcAft>
                <a:spcPts val="450"/>
              </a:spcAft>
              <a:buNone/>
            </a:pPr>
            <a:r>
              <a:rPr lang="en-US" sz="3000" dirty="0"/>
              <a:t>Predatory practices</a:t>
            </a:r>
          </a:p>
          <a:p>
            <a:pPr marL="0" lvl="1" indent="0">
              <a:spcBef>
                <a:spcPts val="450"/>
              </a:spcBef>
              <a:spcAft>
                <a:spcPts val="450"/>
              </a:spcAft>
              <a:buNone/>
            </a:pPr>
            <a:r>
              <a:rPr lang="en-US" sz="3000" dirty="0"/>
              <a:t>Manipulation of eligibility criteria</a:t>
            </a:r>
          </a:p>
          <a:p>
            <a:pPr marL="0" lvl="1" indent="0">
              <a:spcBef>
                <a:spcPts val="450"/>
              </a:spcBef>
              <a:spcAft>
                <a:spcPts val="450"/>
              </a:spcAft>
              <a:buNone/>
            </a:pPr>
            <a:r>
              <a:rPr lang="en-US" sz="3000" dirty="0"/>
              <a:t>Sunk costs for equity applicants</a:t>
            </a:r>
          </a:p>
          <a:p>
            <a:pPr marL="0" lvl="1" indent="0">
              <a:spcBef>
                <a:spcPts val="450"/>
              </a:spcBef>
              <a:spcAft>
                <a:spcPts val="450"/>
              </a:spcAft>
              <a:buNone/>
            </a:pPr>
            <a:r>
              <a:rPr lang="en-US" sz="3000" dirty="0"/>
              <a:t>Barriers to entry into cannabis market</a:t>
            </a:r>
          </a:p>
          <a:p>
            <a:pPr marL="690554" lvl="2" indent="-342900">
              <a:spcBef>
                <a:spcPts val="450"/>
              </a:spcBef>
              <a:spcAft>
                <a:spcPts val="450"/>
              </a:spcAft>
            </a:pPr>
            <a:r>
              <a:rPr lang="en-US" sz="1950" dirty="0"/>
              <a:t>Capital intensive market</a:t>
            </a:r>
          </a:p>
          <a:p>
            <a:pPr marL="690554" lvl="2" indent="-342900">
              <a:spcBef>
                <a:spcPts val="450"/>
              </a:spcBef>
              <a:spcAft>
                <a:spcPts val="450"/>
              </a:spcAft>
            </a:pPr>
            <a:r>
              <a:rPr lang="en-US" sz="1950" dirty="0"/>
              <a:t>Intense competition to secure </a:t>
            </a:r>
            <a:r>
              <a:rPr lang="en-US" sz="1950" dirty="0" smtClean="0"/>
              <a:t>a finite </a:t>
            </a:r>
            <a:r>
              <a:rPr lang="en-US" sz="1950" dirty="0"/>
              <a:t>number of licenses</a:t>
            </a:r>
          </a:p>
          <a:p>
            <a:pPr marL="690554" lvl="2" indent="-342900">
              <a:spcBef>
                <a:spcPts val="450"/>
              </a:spcBef>
              <a:spcAft>
                <a:spcPts val="450"/>
              </a:spcAft>
            </a:pPr>
            <a:r>
              <a:rPr lang="en-US" sz="1950" dirty="0"/>
              <a:t>Limited availability of </a:t>
            </a:r>
            <a:r>
              <a:rPr lang="en-US" sz="1950" dirty="0" smtClean="0"/>
              <a:t>properties</a:t>
            </a:r>
            <a:endParaRPr lang="en-US" sz="1950" dirty="0"/>
          </a:p>
        </p:txBody>
      </p:sp>
      <p:sp>
        <p:nvSpPr>
          <p:cNvPr id="8" name="Footer Placeholder 7"/>
          <p:cNvSpPr>
            <a:spLocks noGrp="1"/>
          </p:cNvSpPr>
          <p:nvPr>
            <p:ph type="ftr" sz="quarter" idx="11"/>
          </p:nvPr>
        </p:nvSpPr>
        <p:spPr>
          <a:xfrm>
            <a:off x="1917701" y="5702091"/>
            <a:ext cx="5308599" cy="273844"/>
          </a:xfrm>
        </p:spPr>
        <p:txBody>
          <a:bodyPr/>
          <a:lstStyle/>
          <a:p>
            <a:r>
              <a:rPr lang="en-US" spc="150" dirty="0">
                <a:solidFill>
                  <a:schemeClr val="bg1"/>
                </a:solidFill>
                <a:latin typeface="Century Gothic" panose="020B0502020202020204" pitchFamily="34" charset="0"/>
              </a:rPr>
              <a:t>Cannabis Equity</a:t>
            </a:r>
            <a:endParaRPr lang="en-US" dirty="0">
              <a:solidFill>
                <a:schemeClr val="bg1"/>
              </a:solidFill>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32CD9604-9882-4656-AC3E-88C2D9543D90}" type="slidenum">
              <a:rPr lang="en-US" smtClean="0">
                <a:solidFill>
                  <a:schemeClr val="bg1"/>
                </a:solidFill>
              </a:rPr>
              <a:t>22</a:t>
            </a:fld>
            <a:endParaRPr lang="en-US" dirty="0">
              <a:solidFill>
                <a:schemeClr val="bg1"/>
              </a:solidFill>
            </a:endParaRPr>
          </a:p>
        </p:txBody>
      </p:sp>
      <p:sp>
        <p:nvSpPr>
          <p:cNvPr id="7" name="Rectangle 5"/>
          <p:cNvSpPr>
            <a:spLocks noChangeArrowheads="1"/>
          </p:cNvSpPr>
          <p:nvPr/>
        </p:nvSpPr>
        <p:spPr bwMode="auto">
          <a:xfrm>
            <a:off x="0" y="1143000"/>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9" name="Picture 8" descr="Logo Clear BG (2)"/>
          <p:cNvPicPr>
            <a:picLocks noChangeAspect="1" noChangeArrowheads="1"/>
          </p:cNvPicPr>
          <p:nvPr/>
        </p:nvPicPr>
        <p:blipFill>
          <a:blip r:embed="rId3"/>
          <a:srcRect/>
          <a:stretch>
            <a:fillRect/>
          </a:stretch>
        </p:blipFill>
        <p:spPr bwMode="auto">
          <a:xfrm>
            <a:off x="152400" y="239078"/>
            <a:ext cx="1371600" cy="655638"/>
          </a:xfrm>
          <a:prstGeom prst="rect">
            <a:avLst/>
          </a:prstGeom>
          <a:noFill/>
          <a:ln w="9525">
            <a:noFill/>
            <a:miter lim="800000"/>
            <a:headEnd/>
            <a:tailEnd/>
          </a:ln>
        </p:spPr>
      </p:pic>
    </p:spTree>
    <p:extLst>
      <p:ext uri="{BB962C8B-B14F-4D97-AF65-F5344CB8AC3E}">
        <p14:creationId xmlns:p14="http://schemas.microsoft.com/office/powerpoint/2010/main" val="4023853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97280"/>
            <a:ext cx="8229600" cy="4525963"/>
          </a:xfrm>
        </p:spPr>
        <p:txBody>
          <a:bodyPr/>
          <a:lstStyle/>
          <a:p>
            <a:r>
              <a:rPr lang="en-US" sz="2700" dirty="0" smtClean="0"/>
              <a:t>No cannabis business may operate without, among other things, obtaining a valid commercial cannabis business permit issued by the City</a:t>
            </a:r>
          </a:p>
          <a:p>
            <a:pPr lvl="1"/>
            <a:r>
              <a:rPr lang="en-US" sz="2400" dirty="0" smtClean="0"/>
              <a:t>City can establish procedures </a:t>
            </a:r>
            <a:r>
              <a:rPr lang="en-US" sz="2400" dirty="0"/>
              <a:t>to evaluate applications for </a:t>
            </a:r>
            <a:r>
              <a:rPr lang="en-US" sz="2400" dirty="0" smtClean="0"/>
              <a:t>these regulatory permits</a:t>
            </a:r>
          </a:p>
          <a:p>
            <a:r>
              <a:rPr lang="en-US" sz="2700" dirty="0" smtClean="0"/>
              <a:t>In order to obtain a commercial cannabis business permit, a business must also enter into a development agreement with the City </a:t>
            </a:r>
            <a:endParaRPr lang="en-US" sz="2700" dirty="0"/>
          </a:p>
          <a:p>
            <a:pPr lvl="1"/>
            <a:r>
              <a:rPr lang="en-US" sz="2400" dirty="0" smtClean="0"/>
              <a:t>A </a:t>
            </a:r>
            <a:r>
              <a:rPr lang="en-US" sz="2400" dirty="0"/>
              <a:t>cannabis development agreement does not </a:t>
            </a:r>
            <a:r>
              <a:rPr lang="en-US" sz="2400" dirty="0" smtClean="0"/>
              <a:t>confer </a:t>
            </a:r>
            <a:r>
              <a:rPr lang="en-US" sz="2400" dirty="0"/>
              <a:t>vested rights</a:t>
            </a:r>
          </a:p>
          <a:p>
            <a:pPr lvl="1"/>
            <a:endParaRPr lang="en-US" dirty="0" smtClean="0"/>
          </a:p>
          <a:p>
            <a:pPr lvl="1"/>
            <a:endParaRPr lang="en-US" dirty="0" smtClean="0"/>
          </a:p>
        </p:txBody>
      </p:sp>
      <p:sp>
        <p:nvSpPr>
          <p:cNvPr id="3" name="Title 2"/>
          <p:cNvSpPr>
            <a:spLocks noGrp="1"/>
          </p:cNvSpPr>
          <p:nvPr>
            <p:ph type="title"/>
          </p:nvPr>
        </p:nvSpPr>
        <p:spPr>
          <a:xfrm>
            <a:off x="1676400" y="213678"/>
            <a:ext cx="7010400" cy="609599"/>
          </a:xfrm>
        </p:spPr>
        <p:txBody>
          <a:bodyPr/>
          <a:lstStyle/>
          <a:p>
            <a:r>
              <a:rPr lang="en-US" sz="2800" dirty="0" smtClean="0"/>
              <a:t>Commercial Cannabis Business Ordinance</a:t>
            </a:r>
            <a:endParaRPr lang="en-US" sz="2800" dirty="0"/>
          </a:p>
        </p:txBody>
      </p:sp>
      <p:sp>
        <p:nvSpPr>
          <p:cNvPr id="5" name="Rectangle 5"/>
          <p:cNvSpPr>
            <a:spLocks noChangeArrowheads="1"/>
          </p:cNvSpPr>
          <p:nvPr/>
        </p:nvSpPr>
        <p:spPr bwMode="auto">
          <a:xfrm>
            <a:off x="76200" y="914717"/>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6" name="Picture 5" descr="Logo Clear BG (2)"/>
          <p:cNvPicPr>
            <a:picLocks noChangeAspect="1" noChangeArrowheads="1"/>
          </p:cNvPicPr>
          <p:nvPr/>
        </p:nvPicPr>
        <p:blipFill>
          <a:blip r:embed="rId2"/>
          <a:srcRect/>
          <a:stretch>
            <a:fillRect/>
          </a:stretch>
        </p:blipFill>
        <p:spPr bwMode="auto">
          <a:xfrm>
            <a:off x="152400" y="178118"/>
            <a:ext cx="1371600" cy="655638"/>
          </a:xfrm>
          <a:prstGeom prst="rect">
            <a:avLst/>
          </a:prstGeom>
          <a:noFill/>
          <a:ln w="9525">
            <a:noFill/>
            <a:miter lim="800000"/>
            <a:headEnd/>
            <a:tailEnd/>
          </a:ln>
        </p:spPr>
      </p:pic>
    </p:spTree>
    <p:extLst>
      <p:ext uri="{BB962C8B-B14F-4D97-AF65-F5344CB8AC3E}">
        <p14:creationId xmlns:p14="http://schemas.microsoft.com/office/powerpoint/2010/main" val="1780419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229600" cy="4525963"/>
          </a:xfrm>
        </p:spPr>
        <p:txBody>
          <a:bodyPr/>
          <a:lstStyle/>
          <a:p>
            <a:r>
              <a:rPr lang="en-US" sz="2700" smtClean="0"/>
              <a:t>The Development Agreement sets forth the terms and conditions for the business to operate</a:t>
            </a:r>
          </a:p>
          <a:p>
            <a:endParaRPr lang="en-US" sz="2700" smtClean="0"/>
          </a:p>
          <a:p>
            <a:r>
              <a:rPr lang="en-US" sz="2700" smtClean="0"/>
              <a:t>The terms are in addition to any                                requirements contained in the                                       ordinance</a:t>
            </a:r>
          </a:p>
          <a:p>
            <a:endParaRPr lang="en-US" sz="2700"/>
          </a:p>
          <a:p>
            <a:r>
              <a:rPr lang="en-US" sz="2700" smtClean="0"/>
              <a:t>Provides a vehicle for the City and business to mutually agree to terms that the City could not unilaterally impose as a condition of the regulatory permit</a:t>
            </a:r>
          </a:p>
          <a:p>
            <a:endParaRPr lang="en-US"/>
          </a:p>
        </p:txBody>
      </p:sp>
      <p:sp>
        <p:nvSpPr>
          <p:cNvPr id="3" name="Title 2"/>
          <p:cNvSpPr>
            <a:spLocks noGrp="1"/>
          </p:cNvSpPr>
          <p:nvPr>
            <p:ph type="title"/>
          </p:nvPr>
        </p:nvSpPr>
        <p:spPr>
          <a:xfrm>
            <a:off x="1447800" y="244158"/>
            <a:ext cx="7239000" cy="898842"/>
          </a:xfrm>
        </p:spPr>
        <p:txBody>
          <a:bodyPr/>
          <a:lstStyle/>
          <a:p>
            <a:r>
              <a:rPr lang="en-US" dirty="0" smtClean="0"/>
              <a:t>Development Agreement</a:t>
            </a:r>
            <a:endParaRPr lang="en-US" dirty="0"/>
          </a:p>
        </p:txBody>
      </p:sp>
      <p:pic>
        <p:nvPicPr>
          <p:cNvPr id="4" name="Picture 2" descr="Image result for discuss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1200" y="2362200"/>
            <a:ext cx="286234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 Clear BG (2)"/>
          <p:cNvPicPr>
            <a:picLocks noChangeAspect="1" noChangeArrowheads="1"/>
          </p:cNvPicPr>
          <p:nvPr/>
        </p:nvPicPr>
        <p:blipFill>
          <a:blip r:embed="rId3"/>
          <a:srcRect/>
          <a:stretch>
            <a:fillRect/>
          </a:stretch>
        </p:blipFill>
        <p:spPr bwMode="auto">
          <a:xfrm>
            <a:off x="152400" y="178118"/>
            <a:ext cx="1371600" cy="655638"/>
          </a:xfrm>
          <a:prstGeom prst="rect">
            <a:avLst/>
          </a:prstGeom>
          <a:noFill/>
          <a:ln w="9525">
            <a:noFill/>
            <a:miter lim="800000"/>
            <a:headEnd/>
            <a:tailEnd/>
          </a:ln>
        </p:spPr>
      </p:pic>
      <p:sp>
        <p:nvSpPr>
          <p:cNvPr id="6" name="Rectangle 5"/>
          <p:cNvSpPr>
            <a:spLocks noChangeArrowheads="1"/>
          </p:cNvSpPr>
          <p:nvPr/>
        </p:nvSpPr>
        <p:spPr bwMode="auto">
          <a:xfrm>
            <a:off x="76200" y="960437"/>
            <a:ext cx="9144000" cy="182563"/>
          </a:xfrm>
          <a:prstGeom prst="rect">
            <a:avLst/>
          </a:prstGeom>
          <a:solidFill>
            <a:srgbClr val="3D007A"/>
          </a:solidFill>
          <a:ln w="9525">
            <a:noFill/>
            <a:miter lim="800000"/>
            <a:headEnd/>
            <a:tailEnd/>
          </a:ln>
        </p:spPr>
        <p:txBody>
          <a:bodyPr wrap="none" anchor="ctr"/>
          <a:lstStyle/>
          <a:p>
            <a:pPr algn="ctr"/>
            <a:endParaRPr lang="en-US" dirty="0"/>
          </a:p>
        </p:txBody>
      </p:sp>
    </p:spTree>
    <p:extLst>
      <p:ext uri="{BB962C8B-B14F-4D97-AF65-F5344CB8AC3E}">
        <p14:creationId xmlns:p14="http://schemas.microsoft.com/office/powerpoint/2010/main" val="3732337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lstStyle/>
          <a:p>
            <a:r>
              <a:rPr lang="en-US" sz="2700" dirty="0" smtClean="0"/>
              <a:t>Ordinance states that the Development Agreement will address: </a:t>
            </a:r>
          </a:p>
          <a:p>
            <a:pPr lvl="1"/>
            <a:r>
              <a:rPr lang="en-US" sz="2500" dirty="0" smtClean="0"/>
              <a:t>Community </a:t>
            </a:r>
            <a:r>
              <a:rPr lang="en-US" sz="2500" dirty="0"/>
              <a:t>benefits such as public outreach and </a:t>
            </a:r>
            <a:r>
              <a:rPr lang="en-US" sz="2500" dirty="0" smtClean="0"/>
              <a:t>education;</a:t>
            </a:r>
          </a:p>
          <a:p>
            <a:pPr lvl="1"/>
            <a:r>
              <a:rPr lang="en-US" sz="2500" dirty="0" smtClean="0"/>
              <a:t>Community </a:t>
            </a:r>
            <a:r>
              <a:rPr lang="en-US" sz="2500" dirty="0"/>
              <a:t>service, payment of fees and other charges as mutually </a:t>
            </a:r>
            <a:r>
              <a:rPr lang="en-US" sz="2500" dirty="0" smtClean="0"/>
              <a:t>agreed; and </a:t>
            </a:r>
          </a:p>
          <a:p>
            <a:pPr lvl="1"/>
            <a:r>
              <a:rPr lang="en-US" sz="2500" dirty="0"/>
              <a:t>O</a:t>
            </a:r>
            <a:r>
              <a:rPr lang="en-US" sz="2500" dirty="0" smtClean="0"/>
              <a:t>ther </a:t>
            </a:r>
            <a:r>
              <a:rPr lang="en-US" sz="2500" dirty="0"/>
              <a:t>terms and conditions that will protect and promote the public health, safety </a:t>
            </a:r>
            <a:r>
              <a:rPr lang="en-US" sz="2500" dirty="0" smtClean="0"/>
              <a:t>and welfare</a:t>
            </a:r>
          </a:p>
          <a:p>
            <a:pPr lvl="1"/>
            <a:endParaRPr lang="en-US" sz="2500" dirty="0"/>
          </a:p>
          <a:p>
            <a:r>
              <a:rPr lang="en-US" sz="2700" dirty="0" smtClean="0"/>
              <a:t>Can also include terms to address </a:t>
            </a:r>
            <a:r>
              <a:rPr lang="en-US" sz="2700" dirty="0"/>
              <a:t>Social/Local Equity </a:t>
            </a:r>
            <a:endParaRPr lang="en-US" sz="2700" dirty="0" smtClean="0"/>
          </a:p>
          <a:p>
            <a:pPr marL="457200" lvl="1" indent="0">
              <a:buNone/>
            </a:pPr>
            <a:endParaRPr lang="en-US" dirty="0" smtClean="0"/>
          </a:p>
          <a:p>
            <a:endParaRPr lang="en-US" dirty="0" smtClean="0"/>
          </a:p>
          <a:p>
            <a:pPr marL="0" indent="0">
              <a:buNone/>
            </a:pPr>
            <a:endParaRPr lang="en-US" dirty="0"/>
          </a:p>
          <a:p>
            <a:endParaRPr lang="en-US" dirty="0" smtClean="0"/>
          </a:p>
          <a:p>
            <a:pPr marL="457200" lvl="1" indent="0">
              <a:buNone/>
            </a:pPr>
            <a:endParaRPr lang="en-US" dirty="0" smtClean="0"/>
          </a:p>
        </p:txBody>
      </p:sp>
      <p:sp>
        <p:nvSpPr>
          <p:cNvPr id="3" name="Title 2"/>
          <p:cNvSpPr>
            <a:spLocks noGrp="1"/>
          </p:cNvSpPr>
          <p:nvPr>
            <p:ph type="title"/>
          </p:nvPr>
        </p:nvSpPr>
        <p:spPr>
          <a:xfrm>
            <a:off x="1676400" y="213678"/>
            <a:ext cx="7010400" cy="822642"/>
          </a:xfrm>
        </p:spPr>
        <p:txBody>
          <a:bodyPr/>
          <a:lstStyle/>
          <a:p>
            <a:r>
              <a:rPr lang="en-US" sz="3200" dirty="0" smtClean="0"/>
              <a:t>Content of Development Agreement </a:t>
            </a:r>
            <a:endParaRPr lang="en-US" sz="3200" dirty="0"/>
          </a:p>
        </p:txBody>
      </p:sp>
      <p:sp>
        <p:nvSpPr>
          <p:cNvPr id="4" name="Rectangle 5"/>
          <p:cNvSpPr>
            <a:spLocks noChangeArrowheads="1"/>
          </p:cNvSpPr>
          <p:nvPr/>
        </p:nvSpPr>
        <p:spPr bwMode="auto">
          <a:xfrm>
            <a:off x="76200" y="914717"/>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5" name="Picture 4" descr="Logo Clear BG (2)"/>
          <p:cNvPicPr>
            <a:picLocks noChangeAspect="1" noChangeArrowheads="1"/>
          </p:cNvPicPr>
          <p:nvPr/>
        </p:nvPicPr>
        <p:blipFill>
          <a:blip r:embed="rId3"/>
          <a:srcRect/>
          <a:stretch>
            <a:fillRect/>
          </a:stretch>
        </p:blipFill>
        <p:spPr bwMode="auto">
          <a:xfrm>
            <a:off x="152400" y="178118"/>
            <a:ext cx="1371600" cy="655638"/>
          </a:xfrm>
          <a:prstGeom prst="rect">
            <a:avLst/>
          </a:prstGeom>
          <a:noFill/>
          <a:ln w="9525">
            <a:noFill/>
            <a:miter lim="800000"/>
            <a:headEnd/>
            <a:tailEnd/>
          </a:ln>
        </p:spPr>
      </p:pic>
    </p:spTree>
    <p:extLst>
      <p:ext uri="{BB962C8B-B14F-4D97-AF65-F5344CB8AC3E}">
        <p14:creationId xmlns:p14="http://schemas.microsoft.com/office/powerpoint/2010/main" val="2165787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244158"/>
            <a:ext cx="7315200" cy="715962"/>
          </a:xfrm>
        </p:spPr>
        <p:txBody>
          <a:bodyPr/>
          <a:lstStyle/>
          <a:p>
            <a:r>
              <a:rPr lang="en-US" sz="3200" dirty="0" smtClean="0"/>
              <a:t>Benefits of Development Agreement</a:t>
            </a:r>
            <a:endParaRPr lang="en-US" sz="3200" dirty="0"/>
          </a:p>
        </p:txBody>
      </p:sp>
      <p:sp>
        <p:nvSpPr>
          <p:cNvPr id="5" name="Content Placeholder 4"/>
          <p:cNvSpPr>
            <a:spLocks noGrp="1"/>
          </p:cNvSpPr>
          <p:nvPr>
            <p:ph idx="1"/>
          </p:nvPr>
        </p:nvSpPr>
        <p:spPr>
          <a:xfrm>
            <a:off x="457200" y="990600"/>
            <a:ext cx="8229600" cy="4525963"/>
          </a:xfrm>
        </p:spPr>
        <p:txBody>
          <a:bodyPr/>
          <a:lstStyle/>
          <a:p>
            <a:r>
              <a:rPr lang="en-US" sz="2700" dirty="0" smtClean="0"/>
              <a:t>Clearly memorializes the terms and                         conditions of the operations of a                                                                         cannabis business </a:t>
            </a:r>
          </a:p>
          <a:p>
            <a:pPr marL="0" indent="0">
              <a:buNone/>
            </a:pPr>
            <a:r>
              <a:rPr lang="en-US" sz="2700" dirty="0" smtClean="0"/>
              <a:t> </a:t>
            </a:r>
          </a:p>
          <a:p>
            <a:r>
              <a:rPr lang="en-US" sz="2700" dirty="0" smtClean="0"/>
              <a:t>Business and City can mutually </a:t>
            </a:r>
            <a:r>
              <a:rPr lang="en-US" sz="2700" dirty="0"/>
              <a:t>agree to terms that the City could not unilaterally impose </a:t>
            </a:r>
          </a:p>
          <a:p>
            <a:endParaRPr lang="en-US" sz="2700" dirty="0" smtClean="0"/>
          </a:p>
          <a:p>
            <a:r>
              <a:rPr lang="en-US" sz="2700" dirty="0" smtClean="0"/>
              <a:t>Provides opportunity for City to change operating requirements without amending the ordinance</a:t>
            </a:r>
          </a:p>
          <a:p>
            <a:pPr marL="0" indent="0">
              <a:buNone/>
            </a:pPr>
            <a:endParaRPr lang="en-US" sz="2700" dirty="0" smtClean="0"/>
          </a:p>
          <a:p>
            <a:r>
              <a:rPr lang="en-US" sz="2700" dirty="0" smtClean="0"/>
              <a:t>Enforcement possible through contract law</a:t>
            </a:r>
            <a:endParaRPr lang="en-US" sz="2700" dirty="0"/>
          </a:p>
        </p:txBody>
      </p:sp>
      <p:pic>
        <p:nvPicPr>
          <p:cNvPr id="4" name="Picture 4" descr="Image result for lik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00850" y="990600"/>
            <a:ext cx="18859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 Clear BG (2)"/>
          <p:cNvPicPr>
            <a:picLocks noChangeAspect="1" noChangeArrowheads="1"/>
          </p:cNvPicPr>
          <p:nvPr/>
        </p:nvPicPr>
        <p:blipFill>
          <a:blip r:embed="rId3"/>
          <a:srcRect/>
          <a:stretch>
            <a:fillRect/>
          </a:stretch>
        </p:blipFill>
        <p:spPr bwMode="auto">
          <a:xfrm>
            <a:off x="152400" y="147638"/>
            <a:ext cx="1371600" cy="655638"/>
          </a:xfrm>
          <a:prstGeom prst="rect">
            <a:avLst/>
          </a:prstGeom>
          <a:noFill/>
          <a:ln w="9525">
            <a:noFill/>
            <a:miter lim="800000"/>
            <a:headEnd/>
            <a:tailEnd/>
          </a:ln>
        </p:spPr>
      </p:pic>
      <p:sp>
        <p:nvSpPr>
          <p:cNvPr id="7" name="Rectangle 5"/>
          <p:cNvSpPr>
            <a:spLocks noChangeArrowheads="1"/>
          </p:cNvSpPr>
          <p:nvPr/>
        </p:nvSpPr>
        <p:spPr bwMode="auto">
          <a:xfrm>
            <a:off x="76200" y="914717"/>
            <a:ext cx="9144000" cy="182563"/>
          </a:xfrm>
          <a:prstGeom prst="rect">
            <a:avLst/>
          </a:prstGeom>
          <a:solidFill>
            <a:srgbClr val="3D007A"/>
          </a:solidFill>
          <a:ln w="9525">
            <a:noFill/>
            <a:miter lim="800000"/>
            <a:headEnd/>
            <a:tailEnd/>
          </a:ln>
        </p:spPr>
        <p:txBody>
          <a:bodyPr wrap="none" anchor="ctr"/>
          <a:lstStyle/>
          <a:p>
            <a:pPr algn="ctr"/>
            <a:endParaRPr lang="en-US" dirty="0"/>
          </a:p>
        </p:txBody>
      </p:sp>
    </p:spTree>
    <p:extLst>
      <p:ext uri="{BB962C8B-B14F-4D97-AF65-F5344CB8AC3E}">
        <p14:creationId xmlns:p14="http://schemas.microsoft.com/office/powerpoint/2010/main" val="4194723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229600" cy="4525963"/>
          </a:xfrm>
        </p:spPr>
        <p:txBody>
          <a:bodyPr/>
          <a:lstStyle/>
          <a:p>
            <a:endParaRPr lang="en-US" sz="2700" dirty="0" smtClean="0"/>
          </a:p>
          <a:p>
            <a:pPr algn="just"/>
            <a:r>
              <a:rPr lang="en-US" sz="2400" dirty="0" smtClean="0"/>
              <a:t>Potentially redundant to the application process</a:t>
            </a:r>
          </a:p>
          <a:p>
            <a:pPr algn="just"/>
            <a:endParaRPr lang="en-US" sz="2400" dirty="0" smtClean="0"/>
          </a:p>
          <a:p>
            <a:pPr algn="just"/>
            <a:r>
              <a:rPr lang="en-US" sz="2400" dirty="0" smtClean="0"/>
              <a:t>If not redundant, negotiating development</a:t>
            </a:r>
          </a:p>
          <a:p>
            <a:pPr marL="0" indent="0" algn="just">
              <a:buNone/>
            </a:pPr>
            <a:r>
              <a:rPr lang="en-US" sz="2400" dirty="0"/>
              <a:t> </a:t>
            </a:r>
            <a:r>
              <a:rPr lang="en-US" sz="2400" dirty="0" smtClean="0"/>
              <a:t>   agreements with the businesses chosen  to</a:t>
            </a:r>
          </a:p>
          <a:p>
            <a:pPr marL="0" indent="0" algn="just">
              <a:buNone/>
            </a:pPr>
            <a:r>
              <a:rPr lang="en-US" sz="2400" dirty="0"/>
              <a:t> </a:t>
            </a:r>
            <a:r>
              <a:rPr lang="en-US" sz="2400" dirty="0" smtClean="0"/>
              <a:t>   receive regulatory permits may delay </a:t>
            </a:r>
          </a:p>
          <a:p>
            <a:pPr marL="0" indent="0" algn="just">
              <a:buNone/>
            </a:pPr>
            <a:r>
              <a:rPr lang="en-US" sz="2400" dirty="0" smtClean="0"/>
              <a:t>    opening of business  </a:t>
            </a:r>
          </a:p>
          <a:p>
            <a:pPr algn="just"/>
            <a:endParaRPr lang="en-US" sz="2400" dirty="0" smtClean="0"/>
          </a:p>
          <a:p>
            <a:pPr algn="just"/>
            <a:r>
              <a:rPr lang="en-US" sz="2400" dirty="0" smtClean="0"/>
              <a:t>Enforcing the terms of a development agreement involves the same challenges as enforcing Municipal </a:t>
            </a:r>
            <a:r>
              <a:rPr lang="en-US" sz="2400" dirty="0"/>
              <a:t>C</a:t>
            </a:r>
            <a:r>
              <a:rPr lang="en-US" sz="2400" dirty="0" smtClean="0"/>
              <a:t>ode or conditional use permits</a:t>
            </a:r>
          </a:p>
          <a:p>
            <a:endParaRPr lang="en-US" sz="2700" dirty="0" smtClean="0"/>
          </a:p>
          <a:p>
            <a:pPr marL="457200" lvl="1" indent="0">
              <a:buNone/>
            </a:pPr>
            <a:endParaRPr lang="en-US" sz="2700" dirty="0" smtClean="0"/>
          </a:p>
          <a:p>
            <a:endParaRPr lang="en-US" sz="2700" dirty="0" smtClean="0"/>
          </a:p>
          <a:p>
            <a:pPr lvl="1"/>
            <a:endParaRPr lang="en-US" dirty="0"/>
          </a:p>
          <a:p>
            <a:endParaRPr lang="en-US" sz="2700" dirty="0" smtClean="0"/>
          </a:p>
        </p:txBody>
      </p:sp>
      <p:sp>
        <p:nvSpPr>
          <p:cNvPr id="3" name="Title 2"/>
          <p:cNvSpPr>
            <a:spLocks noGrp="1"/>
          </p:cNvSpPr>
          <p:nvPr>
            <p:ph type="title"/>
          </p:nvPr>
        </p:nvSpPr>
        <p:spPr>
          <a:xfrm>
            <a:off x="990600" y="244158"/>
            <a:ext cx="7696200" cy="1143000"/>
          </a:xfrm>
        </p:spPr>
        <p:txBody>
          <a:bodyPr>
            <a:noAutofit/>
          </a:bodyPr>
          <a:lstStyle/>
          <a:p>
            <a:r>
              <a:rPr lang="en-US" sz="3600" dirty="0" smtClean="0"/>
              <a:t>Disadvantages to Development Agreement</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362200"/>
            <a:ext cx="2143125" cy="2143125"/>
          </a:xfrm>
          <a:prstGeom prst="rect">
            <a:avLst/>
          </a:prstGeom>
        </p:spPr>
      </p:pic>
      <p:sp>
        <p:nvSpPr>
          <p:cNvPr id="6" name="Rectangle 5"/>
          <p:cNvSpPr>
            <a:spLocks noChangeArrowheads="1"/>
          </p:cNvSpPr>
          <p:nvPr/>
        </p:nvSpPr>
        <p:spPr bwMode="auto">
          <a:xfrm>
            <a:off x="15240" y="1417638"/>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7" name="Picture 6" descr="Logo Clear BG (2)"/>
          <p:cNvPicPr>
            <a:picLocks noChangeAspect="1" noChangeArrowheads="1"/>
          </p:cNvPicPr>
          <p:nvPr/>
        </p:nvPicPr>
        <p:blipFill>
          <a:blip r:embed="rId3"/>
          <a:srcRect/>
          <a:stretch>
            <a:fillRect/>
          </a:stretch>
        </p:blipFill>
        <p:spPr bwMode="auto">
          <a:xfrm>
            <a:off x="152400" y="117158"/>
            <a:ext cx="1371600" cy="655638"/>
          </a:xfrm>
          <a:prstGeom prst="rect">
            <a:avLst/>
          </a:prstGeom>
          <a:noFill/>
          <a:ln w="9525">
            <a:noFill/>
            <a:miter lim="800000"/>
            <a:headEnd/>
            <a:tailEnd/>
          </a:ln>
        </p:spPr>
      </p:pic>
    </p:spTree>
    <p:extLst>
      <p:ext uri="{BB962C8B-B14F-4D97-AF65-F5344CB8AC3E}">
        <p14:creationId xmlns:p14="http://schemas.microsoft.com/office/powerpoint/2010/main" val="228106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1524" y="381000"/>
            <a:ext cx="7543800" cy="685800"/>
          </a:xfrm>
          <a:effectLst>
            <a:outerShdw blurRad="50800" dist="38100" dir="2700000" algn="tl" rotWithShape="0">
              <a:prstClr val="black">
                <a:alpha val="40000"/>
              </a:prstClr>
            </a:outerShdw>
          </a:effectLst>
        </p:spPr>
        <p:txBody>
          <a:bodyPr>
            <a:noAutofit/>
          </a:bodyPr>
          <a:lstStyle/>
          <a:p>
            <a:pPr algn="ctr"/>
            <a:r>
              <a:rPr lang="en-US" sz="3450" dirty="0">
                <a:solidFill>
                  <a:schemeClr val="tx1"/>
                </a:solidFill>
                <a:latin typeface="+mn-lt"/>
              </a:rPr>
              <a:t>Community Input</a:t>
            </a:r>
          </a:p>
        </p:txBody>
      </p:sp>
      <p:sp>
        <p:nvSpPr>
          <p:cNvPr id="8" name="Footer Placeholder 7"/>
          <p:cNvSpPr>
            <a:spLocks noGrp="1"/>
          </p:cNvSpPr>
          <p:nvPr>
            <p:ph type="ftr" sz="quarter" idx="11"/>
          </p:nvPr>
        </p:nvSpPr>
        <p:spPr>
          <a:xfrm>
            <a:off x="1917701" y="5702091"/>
            <a:ext cx="5308599" cy="273844"/>
          </a:xfrm>
        </p:spPr>
        <p:txBody>
          <a:bodyPr/>
          <a:lstStyle/>
          <a:p>
            <a:r>
              <a:rPr lang="en-US" spc="150" dirty="0">
                <a:solidFill>
                  <a:schemeClr val="bg1"/>
                </a:solidFill>
                <a:latin typeface="Century Gothic" panose="020B0502020202020204" pitchFamily="34" charset="0"/>
              </a:rPr>
              <a:t>Cannabis Equity</a:t>
            </a:r>
            <a:endParaRPr lang="en-US" dirty="0">
              <a:solidFill>
                <a:schemeClr val="bg1"/>
              </a:solidFill>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32CD9604-9882-4656-AC3E-88C2D9543D90}" type="slidenum">
              <a:rPr lang="en-US" smtClean="0">
                <a:solidFill>
                  <a:schemeClr val="bg1"/>
                </a:solidFill>
              </a:rPr>
              <a:t>28</a:t>
            </a:fld>
            <a:endParaRPr lang="en-US" dirty="0">
              <a:solidFill>
                <a:schemeClr val="bg1"/>
              </a:solidFill>
            </a:endParaRPr>
          </a:p>
        </p:txBody>
      </p:sp>
      <p:sp>
        <p:nvSpPr>
          <p:cNvPr id="7" name="Rectangle 5"/>
          <p:cNvSpPr>
            <a:spLocks noChangeArrowheads="1"/>
          </p:cNvSpPr>
          <p:nvPr/>
        </p:nvSpPr>
        <p:spPr bwMode="auto">
          <a:xfrm>
            <a:off x="0" y="1143000"/>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9" name="Picture 8" descr="Logo Clear BG (2)"/>
          <p:cNvPicPr>
            <a:picLocks noChangeAspect="1" noChangeArrowheads="1"/>
          </p:cNvPicPr>
          <p:nvPr/>
        </p:nvPicPr>
        <p:blipFill>
          <a:blip r:embed="rId3"/>
          <a:srcRect/>
          <a:stretch>
            <a:fillRect/>
          </a:stretch>
        </p:blipFill>
        <p:spPr bwMode="auto">
          <a:xfrm>
            <a:off x="152400" y="208598"/>
            <a:ext cx="1371600" cy="655638"/>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lgn="just">
              <a:buNone/>
            </a:pPr>
            <a:r>
              <a:rPr lang="en-US" dirty="0" smtClean="0"/>
              <a:t>Community Engagement is key to successfully developing Cannabis Equity Programs, Equity Ordinances, and negotiating Social/Local Equity interests in Development Agreements</a:t>
            </a:r>
          </a:p>
        </p:txBody>
      </p:sp>
    </p:spTree>
    <p:extLst>
      <p:ext uri="{BB962C8B-B14F-4D97-AF65-F5344CB8AC3E}">
        <p14:creationId xmlns:p14="http://schemas.microsoft.com/office/powerpoint/2010/main" val="2668503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p>
            <a:r>
              <a:rPr lang="en-US" dirty="0" smtClean="0"/>
              <a:t>Breakout Rooms</a:t>
            </a:r>
            <a:endParaRPr lang="en-US" dirty="0"/>
          </a:p>
        </p:txBody>
      </p:sp>
      <p:sp>
        <p:nvSpPr>
          <p:cNvPr id="3" name="Content Placeholder 2"/>
          <p:cNvSpPr>
            <a:spLocks noGrp="1"/>
          </p:cNvSpPr>
          <p:nvPr>
            <p:ph idx="1"/>
          </p:nvPr>
        </p:nvSpPr>
        <p:spPr/>
        <p:txBody>
          <a:bodyPr/>
          <a:lstStyle/>
          <a:p>
            <a:pPr marL="0" indent="0">
              <a:buNone/>
            </a:pPr>
            <a:r>
              <a:rPr lang="en-US" dirty="0"/>
              <a:t>1</a:t>
            </a:r>
            <a:r>
              <a:rPr lang="en-US" dirty="0" smtClean="0"/>
              <a:t>.   </a:t>
            </a:r>
            <a:r>
              <a:rPr lang="en-US" dirty="0"/>
              <a:t>Economic Empowerment</a:t>
            </a:r>
          </a:p>
          <a:p>
            <a:endParaRPr lang="en-US" dirty="0"/>
          </a:p>
          <a:p>
            <a:pPr marL="0" indent="0">
              <a:buNone/>
            </a:pPr>
            <a:r>
              <a:rPr lang="en-US" dirty="0"/>
              <a:t>2.  </a:t>
            </a:r>
            <a:r>
              <a:rPr lang="en-US" dirty="0" smtClean="0"/>
              <a:t> </a:t>
            </a:r>
            <a:r>
              <a:rPr lang="en-US" dirty="0"/>
              <a:t>Community Reinvestment</a:t>
            </a:r>
          </a:p>
          <a:p>
            <a:endParaRPr lang="en-US" dirty="0"/>
          </a:p>
          <a:p>
            <a:pPr marL="0" indent="0">
              <a:buNone/>
            </a:pPr>
            <a:r>
              <a:rPr lang="en-US" dirty="0"/>
              <a:t>3.    </a:t>
            </a:r>
            <a:r>
              <a:rPr lang="en-US" dirty="0" smtClean="0"/>
              <a:t>Restorative </a:t>
            </a:r>
            <a:r>
              <a:rPr lang="en-US" dirty="0"/>
              <a:t>Justice</a:t>
            </a:r>
          </a:p>
          <a:p>
            <a:endParaRPr lang="en-US" dirty="0"/>
          </a:p>
          <a:p>
            <a:pPr marL="0" indent="0">
              <a:buNone/>
            </a:pPr>
            <a:r>
              <a:rPr lang="en-US" dirty="0"/>
              <a:t>4.  </a:t>
            </a:r>
            <a:r>
              <a:rPr lang="en-US" dirty="0" smtClean="0"/>
              <a:t>  Education </a:t>
            </a:r>
            <a:r>
              <a:rPr lang="en-US" dirty="0"/>
              <a:t>and Research</a:t>
            </a:r>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29</a:t>
            </a:fld>
            <a:endParaRPr lang="en-US" dirty="0"/>
          </a:p>
        </p:txBody>
      </p:sp>
      <p:sp>
        <p:nvSpPr>
          <p:cNvPr id="5" name="Rectangle 4"/>
          <p:cNvSpPr>
            <a:spLocks noChangeArrowheads="1"/>
          </p:cNvSpPr>
          <p:nvPr/>
        </p:nvSpPr>
        <p:spPr bwMode="auto">
          <a:xfrm>
            <a:off x="0" y="1208087"/>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6" name="Picture 5" descr="Logo Clear BG (2)"/>
          <p:cNvPicPr>
            <a:picLocks noChangeAspect="1" noChangeArrowheads="1"/>
          </p:cNvPicPr>
          <p:nvPr/>
        </p:nvPicPr>
        <p:blipFill>
          <a:blip r:embed="rId2"/>
          <a:srcRect/>
          <a:stretch>
            <a:fillRect/>
          </a:stretch>
        </p:blipFill>
        <p:spPr bwMode="auto">
          <a:xfrm>
            <a:off x="152400" y="117158"/>
            <a:ext cx="1371600" cy="655638"/>
          </a:xfrm>
          <a:prstGeom prst="rect">
            <a:avLst/>
          </a:prstGeom>
          <a:noFill/>
          <a:ln w="9525">
            <a:noFill/>
            <a:miter lim="800000"/>
            <a:headEnd/>
            <a:tailEnd/>
          </a:ln>
        </p:spPr>
      </p:pic>
    </p:spTree>
    <p:extLst>
      <p:ext uri="{BB962C8B-B14F-4D97-AF65-F5344CB8AC3E}">
        <p14:creationId xmlns:p14="http://schemas.microsoft.com/office/powerpoint/2010/main" val="135549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8"/>
            <a:ext cx="8229600" cy="1143000"/>
          </a:xfrm>
        </p:spPr>
        <p:txBody>
          <a:bodyPr/>
          <a:lstStyle/>
          <a:p>
            <a:r>
              <a:rPr lang="en-US" dirty="0" smtClean="0"/>
              <a:t>Workshop Guidelines</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826" y="1600200"/>
            <a:ext cx="6336348" cy="4525963"/>
          </a:xfrm>
        </p:spPr>
      </p:pic>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3</a:t>
            </a:fld>
            <a:endParaRPr lang="en-US" dirty="0"/>
          </a:p>
        </p:txBody>
      </p:sp>
      <p:pic>
        <p:nvPicPr>
          <p:cNvPr id="5" name="Picture 4" descr="Logo Clear BG (2)"/>
          <p:cNvPicPr>
            <a:picLocks noChangeAspect="1" noChangeArrowheads="1"/>
          </p:cNvPicPr>
          <p:nvPr/>
        </p:nvPicPr>
        <p:blipFill>
          <a:blip r:embed="rId3"/>
          <a:srcRect/>
          <a:stretch>
            <a:fillRect/>
          </a:stretch>
        </p:blipFill>
        <p:spPr bwMode="auto">
          <a:xfrm>
            <a:off x="182563" y="146685"/>
            <a:ext cx="1371600" cy="655638"/>
          </a:xfrm>
          <a:prstGeom prst="rect">
            <a:avLst/>
          </a:prstGeom>
          <a:noFill/>
          <a:ln w="9525">
            <a:noFill/>
            <a:miter lim="800000"/>
            <a:headEnd/>
            <a:tailEnd/>
          </a:ln>
        </p:spPr>
      </p:pic>
      <p:sp>
        <p:nvSpPr>
          <p:cNvPr id="6" name="Rectangle 5"/>
          <p:cNvSpPr>
            <a:spLocks noChangeArrowheads="1"/>
          </p:cNvSpPr>
          <p:nvPr/>
        </p:nvSpPr>
        <p:spPr bwMode="auto">
          <a:xfrm>
            <a:off x="0" y="1185545"/>
            <a:ext cx="9144000" cy="182563"/>
          </a:xfrm>
          <a:prstGeom prst="rect">
            <a:avLst/>
          </a:prstGeom>
          <a:solidFill>
            <a:srgbClr val="3D007A"/>
          </a:solidFill>
          <a:ln w="9525">
            <a:noFill/>
            <a:miter lim="800000"/>
            <a:headEnd/>
            <a:tailEnd/>
          </a:ln>
        </p:spPr>
        <p:txBody>
          <a:bodyPr wrap="none" anchor="ctr"/>
          <a:lstStyle/>
          <a:p>
            <a:pPr algn="ctr"/>
            <a:endParaRPr lang="en-US" dirty="0"/>
          </a:p>
        </p:txBody>
      </p:sp>
    </p:spTree>
    <p:extLst>
      <p:ext uri="{BB962C8B-B14F-4D97-AF65-F5344CB8AC3E}">
        <p14:creationId xmlns:p14="http://schemas.microsoft.com/office/powerpoint/2010/main" val="1338389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r>
              <a:rPr lang="en-US" sz="3600" dirty="0" smtClean="0"/>
              <a:t>Instructions for Breakout </a:t>
            </a:r>
            <a:r>
              <a:rPr lang="en-US" sz="3600" dirty="0"/>
              <a:t>Rooms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30</a:t>
            </a:fld>
            <a:endParaRPr lang="en-US" dirty="0"/>
          </a:p>
        </p:txBody>
      </p:sp>
      <p:pic>
        <p:nvPicPr>
          <p:cNvPr id="5" name="Picture 4" descr="Logo Clear BG (2)"/>
          <p:cNvPicPr>
            <a:picLocks noChangeAspect="1" noChangeArrowheads="1"/>
          </p:cNvPicPr>
          <p:nvPr/>
        </p:nvPicPr>
        <p:blipFill>
          <a:blip r:embed="rId3"/>
          <a:srcRect/>
          <a:stretch>
            <a:fillRect/>
          </a:stretch>
        </p:blipFill>
        <p:spPr bwMode="auto">
          <a:xfrm>
            <a:off x="152400" y="117158"/>
            <a:ext cx="1371600" cy="655638"/>
          </a:xfrm>
          <a:prstGeom prst="rect">
            <a:avLst/>
          </a:prstGeom>
          <a:noFill/>
          <a:ln w="9525">
            <a:noFill/>
            <a:miter lim="800000"/>
            <a:headEnd/>
            <a:tailEnd/>
          </a:ln>
        </p:spPr>
      </p:pic>
      <p:sp>
        <p:nvSpPr>
          <p:cNvPr id="6" name="Rectangle 5"/>
          <p:cNvSpPr>
            <a:spLocks noChangeArrowheads="1"/>
          </p:cNvSpPr>
          <p:nvPr/>
        </p:nvSpPr>
        <p:spPr bwMode="auto">
          <a:xfrm>
            <a:off x="0" y="1208087"/>
            <a:ext cx="9144000" cy="182563"/>
          </a:xfrm>
          <a:prstGeom prst="rect">
            <a:avLst/>
          </a:prstGeom>
          <a:solidFill>
            <a:srgbClr val="3D007A"/>
          </a:solidFill>
          <a:ln w="9525">
            <a:noFill/>
            <a:miter lim="800000"/>
            <a:headEnd/>
            <a:tailEnd/>
          </a:ln>
        </p:spPr>
        <p:txBody>
          <a:bodyPr wrap="none" anchor="ctr"/>
          <a:lstStyle/>
          <a:p>
            <a:pPr algn="ctr"/>
            <a:endParaRPr lang="en-US" dirty="0"/>
          </a:p>
        </p:txBody>
      </p:sp>
    </p:spTree>
    <p:extLst>
      <p:ext uri="{BB962C8B-B14F-4D97-AF65-F5344CB8AC3E}">
        <p14:creationId xmlns:p14="http://schemas.microsoft.com/office/powerpoint/2010/main" val="1880981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3449"/>
          </a:xfrm>
        </p:spPr>
        <p:txBody>
          <a:bodyPr/>
          <a:lstStyle/>
          <a:p>
            <a:pPr lvl="1"/>
            <a:r>
              <a:rPr lang="en-US" sz="2800" dirty="0"/>
              <a:t>Report on Community Discussions and Community Input</a:t>
            </a:r>
            <a:endParaRPr lang="en-US" sz="2800" b="1"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31</a:t>
            </a:fld>
            <a:endParaRPr lang="en-US" dirty="0"/>
          </a:p>
        </p:txBody>
      </p:sp>
      <p:pic>
        <p:nvPicPr>
          <p:cNvPr id="5" name="Picture 4" descr="Logo Clear BG (2)"/>
          <p:cNvPicPr>
            <a:picLocks noChangeAspect="1" noChangeArrowheads="1"/>
          </p:cNvPicPr>
          <p:nvPr/>
        </p:nvPicPr>
        <p:blipFill>
          <a:blip r:embed="rId2"/>
          <a:srcRect/>
          <a:stretch>
            <a:fillRect/>
          </a:stretch>
        </p:blipFill>
        <p:spPr bwMode="auto">
          <a:xfrm>
            <a:off x="0" y="92075"/>
            <a:ext cx="1371600" cy="655638"/>
          </a:xfrm>
          <a:prstGeom prst="rect">
            <a:avLst/>
          </a:prstGeom>
          <a:noFill/>
          <a:ln w="9525">
            <a:noFill/>
            <a:miter lim="800000"/>
            <a:headEnd/>
            <a:tailEnd/>
          </a:ln>
        </p:spPr>
      </p:pic>
      <p:sp>
        <p:nvSpPr>
          <p:cNvPr id="6" name="Rectangle 5"/>
          <p:cNvSpPr>
            <a:spLocks noChangeArrowheads="1"/>
          </p:cNvSpPr>
          <p:nvPr/>
        </p:nvSpPr>
        <p:spPr bwMode="auto">
          <a:xfrm>
            <a:off x="0" y="1208087"/>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049" y="1600200"/>
            <a:ext cx="8043901" cy="4525963"/>
          </a:xfrm>
        </p:spPr>
      </p:pic>
    </p:spTree>
    <p:extLst>
      <p:ext uri="{BB962C8B-B14F-4D97-AF65-F5344CB8AC3E}">
        <p14:creationId xmlns:p14="http://schemas.microsoft.com/office/powerpoint/2010/main" val="2565437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15"/>
          <p:cNvSpPr>
            <a:spLocks noChangeArrowheads="1"/>
          </p:cNvSpPr>
          <p:nvPr/>
        </p:nvSpPr>
        <p:spPr bwMode="auto">
          <a:xfrm>
            <a:off x="0" y="5638800"/>
            <a:ext cx="9144000" cy="365760"/>
          </a:xfrm>
          <a:prstGeom prst="rect">
            <a:avLst/>
          </a:prstGeom>
          <a:solidFill>
            <a:srgbClr val="3D007A"/>
          </a:solidFill>
          <a:ln w="9525">
            <a:noFill/>
            <a:miter lim="800000"/>
            <a:headEnd/>
            <a:tailEnd/>
          </a:ln>
        </p:spPr>
        <p:txBody>
          <a:bodyPr wrap="none" anchor="ctr"/>
          <a:lstStyle/>
          <a:p>
            <a:pPr algn="ctr"/>
            <a:endParaRPr lang="en-US"/>
          </a:p>
        </p:txBody>
      </p:sp>
      <p:pic>
        <p:nvPicPr>
          <p:cNvPr id="28678" name="Picture 8" descr="Logo Clear BG (2)"/>
          <p:cNvPicPr>
            <a:picLocks noChangeAspect="1" noChangeArrowheads="1"/>
          </p:cNvPicPr>
          <p:nvPr/>
        </p:nvPicPr>
        <p:blipFill>
          <a:blip r:embed="rId3"/>
          <a:srcRect/>
          <a:stretch>
            <a:fillRect/>
          </a:stretch>
        </p:blipFill>
        <p:spPr bwMode="auto">
          <a:xfrm>
            <a:off x="2971801" y="1024128"/>
            <a:ext cx="3157077" cy="1371600"/>
          </a:xfrm>
          <a:prstGeom prst="rect">
            <a:avLst/>
          </a:prstGeom>
          <a:noFill/>
          <a:ln w="9525">
            <a:noFill/>
            <a:miter lim="800000"/>
            <a:headEnd/>
            <a:tailEnd/>
          </a:ln>
        </p:spPr>
      </p:pic>
      <p:sp>
        <p:nvSpPr>
          <p:cNvPr id="28679" name="Rectangle 16"/>
          <p:cNvSpPr>
            <a:spLocks noChangeArrowheads="1"/>
          </p:cNvSpPr>
          <p:nvPr/>
        </p:nvSpPr>
        <p:spPr bwMode="auto">
          <a:xfrm>
            <a:off x="0" y="609600"/>
            <a:ext cx="9144000" cy="365760"/>
          </a:xfrm>
          <a:prstGeom prst="rect">
            <a:avLst/>
          </a:prstGeom>
          <a:solidFill>
            <a:srgbClr val="3D007A"/>
          </a:solidFill>
          <a:ln w="9525">
            <a:solidFill>
              <a:schemeClr val="accent1"/>
            </a:solidFill>
            <a:miter lim="800000"/>
            <a:headEnd/>
            <a:tailEnd/>
          </a:ln>
        </p:spPr>
        <p:txBody>
          <a:bodyPr wrap="none" anchor="ctr"/>
          <a:lstStyle/>
          <a:p>
            <a:pPr algn="ctr"/>
            <a:endParaRPr lang="en-US"/>
          </a:p>
        </p:txBody>
      </p:sp>
      <p:sp>
        <p:nvSpPr>
          <p:cNvPr id="9" name="Text Box 9"/>
          <p:cNvSpPr txBox="1">
            <a:spLocks noChangeArrowheads="1"/>
          </p:cNvSpPr>
          <p:nvPr/>
        </p:nvSpPr>
        <p:spPr bwMode="auto">
          <a:xfrm>
            <a:off x="0" y="3200400"/>
            <a:ext cx="9144000" cy="1200329"/>
          </a:xfrm>
          <a:prstGeom prst="rect">
            <a:avLst/>
          </a:prstGeom>
          <a:noFill/>
          <a:ln w="9525">
            <a:noFill/>
            <a:miter lim="800000"/>
            <a:headEnd/>
            <a:tailEnd/>
          </a:ln>
        </p:spPr>
        <p:txBody>
          <a:bodyPr>
            <a:spAutoFit/>
          </a:bodyPr>
          <a:lstStyle/>
          <a:p>
            <a:pPr algn="ctr"/>
            <a:r>
              <a:rPr lang="en-US" sz="3600" dirty="0" smtClean="0">
                <a:solidFill>
                  <a:schemeClr val="tx1"/>
                </a:solidFill>
              </a:rPr>
              <a:t>City Council</a:t>
            </a:r>
          </a:p>
          <a:p>
            <a:pPr algn="ctr"/>
            <a:r>
              <a:rPr lang="en-US" sz="3600" dirty="0" smtClean="0">
                <a:solidFill>
                  <a:schemeClr val="tx1"/>
                </a:solidFill>
              </a:rPr>
              <a:t>Comments/Direction</a:t>
            </a:r>
            <a:endParaRPr lang="en-US" sz="3600" dirty="0">
              <a:solidFill>
                <a:schemeClr val="tx1"/>
              </a:solidFill>
            </a:endParaRPr>
          </a:p>
        </p:txBody>
      </p:sp>
      <p:sp>
        <p:nvSpPr>
          <p:cNvPr id="2" name="Slide Number Placeholder 1"/>
          <p:cNvSpPr>
            <a:spLocks noGrp="1"/>
          </p:cNvSpPr>
          <p:nvPr>
            <p:ph type="sldNum" sz="quarter" idx="12"/>
          </p:nvPr>
        </p:nvSpPr>
        <p:spPr/>
        <p:txBody>
          <a:bodyPr/>
          <a:lstStyle/>
          <a:p>
            <a:pPr>
              <a:defRPr/>
            </a:pPr>
            <a:fld id="{51F672B3-7F2E-4C74-99C9-B3EE8B66E1B4}" type="slidenum">
              <a:rPr lang="en-US" smtClean="0"/>
              <a:pPr>
                <a:defRPr/>
              </a:pPr>
              <a:t>32</a:t>
            </a:fld>
            <a:endParaRPr lang="en-US" dirty="0"/>
          </a:p>
        </p:txBody>
      </p:sp>
    </p:spTree>
    <p:extLst>
      <p:ext uri="{BB962C8B-B14F-4D97-AF65-F5344CB8AC3E}">
        <p14:creationId xmlns:p14="http://schemas.microsoft.com/office/powerpoint/2010/main" val="681323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4</a:t>
            </a:fld>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600200"/>
            <a:ext cx="7525150" cy="3848258"/>
          </a:xfrm>
        </p:spPr>
      </p:pic>
      <p:pic>
        <p:nvPicPr>
          <p:cNvPr id="8" name="Picture 7" descr="Logo Clear BG (2)"/>
          <p:cNvPicPr>
            <a:picLocks noChangeAspect="1" noChangeArrowheads="1"/>
          </p:cNvPicPr>
          <p:nvPr/>
        </p:nvPicPr>
        <p:blipFill>
          <a:blip r:embed="rId3"/>
          <a:srcRect/>
          <a:stretch>
            <a:fillRect/>
          </a:stretch>
        </p:blipFill>
        <p:spPr bwMode="auto">
          <a:xfrm>
            <a:off x="182563" y="146685"/>
            <a:ext cx="1371600" cy="655638"/>
          </a:xfrm>
          <a:prstGeom prst="rect">
            <a:avLst/>
          </a:prstGeom>
          <a:noFill/>
          <a:ln w="9525">
            <a:noFill/>
            <a:miter lim="800000"/>
            <a:headEnd/>
            <a:tailEnd/>
          </a:ln>
        </p:spPr>
      </p:pic>
      <p:sp>
        <p:nvSpPr>
          <p:cNvPr id="9" name="Rectangle 8"/>
          <p:cNvSpPr>
            <a:spLocks noChangeArrowheads="1"/>
          </p:cNvSpPr>
          <p:nvPr/>
        </p:nvSpPr>
        <p:spPr bwMode="auto">
          <a:xfrm>
            <a:off x="0" y="1185545"/>
            <a:ext cx="9144000" cy="182563"/>
          </a:xfrm>
          <a:prstGeom prst="rect">
            <a:avLst/>
          </a:prstGeom>
          <a:solidFill>
            <a:srgbClr val="3D007A"/>
          </a:solidFill>
          <a:ln w="9525">
            <a:noFill/>
            <a:miter lim="800000"/>
            <a:headEnd/>
            <a:tailEnd/>
          </a:ln>
        </p:spPr>
        <p:txBody>
          <a:bodyPr wrap="none" anchor="ctr"/>
          <a:lstStyle/>
          <a:p>
            <a:pPr algn="ctr"/>
            <a:endParaRPr lang="en-US" dirty="0"/>
          </a:p>
        </p:txBody>
      </p:sp>
    </p:spTree>
    <p:extLst>
      <p:ext uri="{BB962C8B-B14F-4D97-AF65-F5344CB8AC3E}">
        <p14:creationId xmlns:p14="http://schemas.microsoft.com/office/powerpoint/2010/main" val="327871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Equity?</a:t>
            </a:r>
            <a:endParaRPr lang="en-US" dirty="0"/>
          </a:p>
        </p:txBody>
      </p:sp>
      <p:sp>
        <p:nvSpPr>
          <p:cNvPr id="3" name="Content Placeholder 2"/>
          <p:cNvSpPr>
            <a:spLocks noGrp="1"/>
          </p:cNvSpPr>
          <p:nvPr>
            <p:ph idx="1"/>
          </p:nvPr>
        </p:nvSpPr>
        <p:spPr>
          <a:xfrm>
            <a:off x="377142" y="1417638"/>
            <a:ext cx="8229600" cy="4525963"/>
          </a:xfrm>
        </p:spPr>
        <p:txBody>
          <a:bodyPr/>
          <a:lstStyle/>
          <a:p>
            <a:pPr algn="just">
              <a:spcBef>
                <a:spcPts val="0"/>
              </a:spcBef>
              <a:spcAft>
                <a:spcPts val="0"/>
              </a:spcAft>
            </a:pPr>
            <a:r>
              <a:rPr lang="en-US" sz="2400" kern="1200" dirty="0">
                <a:solidFill>
                  <a:srgbClr val="000000"/>
                </a:solidFill>
                <a:latin typeface="Arial" charset="0"/>
              </a:rPr>
              <a:t>The term “equity” recognizes that because different individuals or groups have different histories and circumstances, they have different needs and unequal starting points. </a:t>
            </a:r>
          </a:p>
          <a:p>
            <a:pPr algn="just">
              <a:spcBef>
                <a:spcPts val="0"/>
              </a:spcBef>
              <a:spcAft>
                <a:spcPts val="0"/>
              </a:spcAft>
            </a:pPr>
            <a:endParaRPr lang="en-US" sz="2400" kern="1200" dirty="0">
              <a:solidFill>
                <a:srgbClr val="000000"/>
              </a:solidFill>
              <a:latin typeface="Arial" charset="0"/>
            </a:endParaRPr>
          </a:p>
          <a:p>
            <a:pPr algn="just">
              <a:spcBef>
                <a:spcPts val="0"/>
              </a:spcBef>
              <a:spcAft>
                <a:spcPts val="0"/>
              </a:spcAft>
            </a:pPr>
            <a:r>
              <a:rPr lang="en-US" sz="2400" kern="1200" dirty="0">
                <a:solidFill>
                  <a:srgbClr val="000000"/>
                </a:solidFill>
                <a:latin typeface="Arial" charset="0"/>
              </a:rPr>
              <a:t>Using an equity approach, individuals and groups receive different resources, opportunities, support, or treatment based on their specific needs. </a:t>
            </a:r>
            <a:endParaRPr lang="en-US" sz="2400" kern="1200" dirty="0" smtClean="0">
              <a:solidFill>
                <a:srgbClr val="000000"/>
              </a:solidFill>
              <a:latin typeface="Arial" charset="0"/>
            </a:endParaRPr>
          </a:p>
          <a:p>
            <a:pPr algn="just">
              <a:spcBef>
                <a:spcPts val="0"/>
              </a:spcBef>
              <a:spcAft>
                <a:spcPts val="0"/>
              </a:spcAft>
            </a:pPr>
            <a:endParaRPr lang="en-US" sz="2400" kern="1200" dirty="0">
              <a:solidFill>
                <a:srgbClr val="000000"/>
              </a:solidFill>
              <a:latin typeface="Arial" charset="0"/>
            </a:endParaRPr>
          </a:p>
          <a:p>
            <a:pPr algn="just">
              <a:spcBef>
                <a:spcPts val="0"/>
              </a:spcBef>
              <a:spcAft>
                <a:spcPts val="0"/>
              </a:spcAft>
            </a:pPr>
            <a:r>
              <a:rPr lang="en-US" sz="2400" kern="1200" dirty="0" smtClean="0">
                <a:solidFill>
                  <a:srgbClr val="000000"/>
                </a:solidFill>
                <a:latin typeface="Arial" charset="0"/>
              </a:rPr>
              <a:t>By </a:t>
            </a:r>
            <a:r>
              <a:rPr lang="en-US" sz="2400" kern="1200" dirty="0">
                <a:solidFill>
                  <a:srgbClr val="000000"/>
                </a:solidFill>
                <a:latin typeface="Arial" charset="0"/>
              </a:rPr>
              <a:t>providing what each individual or group needs, they can have equitable or fair outcomes. </a:t>
            </a:r>
          </a:p>
          <a:p>
            <a:endParaRPr lang="en-US"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5</a:t>
            </a:fld>
            <a:endParaRPr lang="en-US" dirty="0"/>
          </a:p>
        </p:txBody>
      </p:sp>
      <p:pic>
        <p:nvPicPr>
          <p:cNvPr id="5" name="Picture 4" descr="Logo Clear BG (2)"/>
          <p:cNvPicPr>
            <a:picLocks noChangeAspect="1" noChangeArrowheads="1"/>
          </p:cNvPicPr>
          <p:nvPr/>
        </p:nvPicPr>
        <p:blipFill>
          <a:blip r:embed="rId3"/>
          <a:srcRect/>
          <a:stretch>
            <a:fillRect/>
          </a:stretch>
        </p:blipFill>
        <p:spPr bwMode="auto">
          <a:xfrm>
            <a:off x="381000" y="378159"/>
            <a:ext cx="1371600" cy="655638"/>
          </a:xfrm>
          <a:prstGeom prst="rect">
            <a:avLst/>
          </a:prstGeom>
          <a:noFill/>
          <a:ln w="9525">
            <a:noFill/>
            <a:miter lim="800000"/>
            <a:headEnd/>
            <a:tailEnd/>
          </a:ln>
        </p:spPr>
      </p:pic>
      <p:sp>
        <p:nvSpPr>
          <p:cNvPr id="7" name="Rectangle 6"/>
          <p:cNvSpPr>
            <a:spLocks noChangeArrowheads="1"/>
          </p:cNvSpPr>
          <p:nvPr/>
        </p:nvSpPr>
        <p:spPr bwMode="auto">
          <a:xfrm>
            <a:off x="0" y="1185545"/>
            <a:ext cx="9144000" cy="182563"/>
          </a:xfrm>
          <a:prstGeom prst="rect">
            <a:avLst/>
          </a:prstGeom>
          <a:solidFill>
            <a:srgbClr val="3D007A"/>
          </a:solidFill>
          <a:ln w="9525">
            <a:noFill/>
            <a:miter lim="800000"/>
            <a:headEnd/>
            <a:tailEnd/>
          </a:ln>
        </p:spPr>
        <p:txBody>
          <a:bodyPr wrap="none" anchor="ctr"/>
          <a:lstStyle/>
          <a:p>
            <a:pPr algn="ctr"/>
            <a:endParaRPr lang="en-US" dirty="0"/>
          </a:p>
        </p:txBody>
      </p:sp>
    </p:spTree>
    <p:extLst>
      <p:ext uri="{BB962C8B-B14F-4D97-AF65-F5344CB8AC3E}">
        <p14:creationId xmlns:p14="http://schemas.microsoft.com/office/powerpoint/2010/main" val="259863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r>
              <a:rPr lang="en-US" sz="3600" dirty="0">
                <a:solidFill>
                  <a:schemeClr val="tx1"/>
                </a:solidFill>
              </a:rPr>
              <a:t>What is Cannabis Social Equity?</a:t>
            </a:r>
            <a:endParaRPr lang="en-US" sz="3600" dirty="0"/>
          </a:p>
        </p:txBody>
      </p:sp>
      <p:sp>
        <p:nvSpPr>
          <p:cNvPr id="3" name="Content Placeholder 2"/>
          <p:cNvSpPr>
            <a:spLocks noGrp="1"/>
          </p:cNvSpPr>
          <p:nvPr>
            <p:ph idx="1"/>
          </p:nvPr>
        </p:nvSpPr>
        <p:spPr/>
        <p:txBody>
          <a:bodyPr/>
          <a:lstStyle/>
          <a:p>
            <a:pPr algn="just">
              <a:spcBef>
                <a:spcPts val="0"/>
              </a:spcBef>
              <a:spcAft>
                <a:spcPts val="0"/>
              </a:spcAft>
            </a:pPr>
            <a:endParaRPr lang="en-US" sz="2000" kern="1200" dirty="0" smtClean="0">
              <a:solidFill>
                <a:srgbClr val="000000"/>
              </a:solidFill>
              <a:latin typeface="Arial" charset="0"/>
            </a:endParaRPr>
          </a:p>
          <a:p>
            <a:pPr algn="just">
              <a:spcBef>
                <a:spcPts val="0"/>
              </a:spcBef>
              <a:spcAft>
                <a:spcPts val="0"/>
              </a:spcAft>
            </a:pPr>
            <a:r>
              <a:rPr lang="en-US" sz="2400" kern="1200" dirty="0" smtClean="0">
                <a:solidFill>
                  <a:srgbClr val="000000"/>
                </a:solidFill>
                <a:latin typeface="Arial" charset="0"/>
              </a:rPr>
              <a:t>Therefore</a:t>
            </a:r>
            <a:r>
              <a:rPr lang="en-US" sz="2400" kern="1200" dirty="0">
                <a:solidFill>
                  <a:srgbClr val="000000"/>
                </a:solidFill>
                <a:latin typeface="Arial" charset="0"/>
              </a:rPr>
              <a:t>, </a:t>
            </a:r>
            <a:r>
              <a:rPr lang="en-US" sz="2400" kern="1200" dirty="0" smtClean="0">
                <a:solidFill>
                  <a:srgbClr val="000000"/>
                </a:solidFill>
                <a:latin typeface="Arial" charset="0"/>
              </a:rPr>
              <a:t>Cannabis Social Equity is distinct </a:t>
            </a:r>
            <a:r>
              <a:rPr lang="en-US" sz="2400" kern="1200" dirty="0">
                <a:solidFill>
                  <a:srgbClr val="000000"/>
                </a:solidFill>
                <a:latin typeface="Arial" charset="0"/>
              </a:rPr>
              <a:t>from other types of </a:t>
            </a:r>
            <a:r>
              <a:rPr lang="en-US" sz="2400" kern="1200" dirty="0" smtClean="0">
                <a:solidFill>
                  <a:srgbClr val="000000"/>
                </a:solidFill>
                <a:latin typeface="Arial" charset="0"/>
              </a:rPr>
              <a:t>equity by its </a:t>
            </a:r>
            <a:r>
              <a:rPr lang="en-US" sz="2400" kern="1200" dirty="0">
                <a:solidFill>
                  <a:srgbClr val="000000"/>
                </a:solidFill>
                <a:latin typeface="Arial" charset="0"/>
              </a:rPr>
              <a:t>focus and intentionality in understanding the specific systemic barriers and injustices different individuals or groups face when trying to access opportunity in the cannabis marketplace.</a:t>
            </a:r>
            <a:endParaRPr lang="en-US" sz="2400" kern="1200" dirty="0">
              <a:solidFill>
                <a:srgbClr val="0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6</a:t>
            </a:fld>
            <a:endParaRPr lang="en-US" dirty="0"/>
          </a:p>
        </p:txBody>
      </p:sp>
      <p:pic>
        <p:nvPicPr>
          <p:cNvPr id="5" name="Picture 4" descr="Logo Clear BG (2)"/>
          <p:cNvPicPr>
            <a:picLocks noChangeAspect="1" noChangeArrowheads="1"/>
          </p:cNvPicPr>
          <p:nvPr/>
        </p:nvPicPr>
        <p:blipFill>
          <a:blip r:embed="rId3"/>
          <a:srcRect/>
          <a:stretch>
            <a:fillRect/>
          </a:stretch>
        </p:blipFill>
        <p:spPr bwMode="auto">
          <a:xfrm>
            <a:off x="182563" y="238125"/>
            <a:ext cx="1371600" cy="655638"/>
          </a:xfrm>
          <a:prstGeom prst="rect">
            <a:avLst/>
          </a:prstGeom>
          <a:noFill/>
          <a:ln w="9525">
            <a:noFill/>
            <a:miter lim="800000"/>
            <a:headEnd/>
            <a:tailEnd/>
          </a:ln>
        </p:spPr>
      </p:pic>
      <p:sp>
        <p:nvSpPr>
          <p:cNvPr id="6" name="Rectangle 5"/>
          <p:cNvSpPr>
            <a:spLocks noChangeArrowheads="1"/>
          </p:cNvSpPr>
          <p:nvPr/>
        </p:nvSpPr>
        <p:spPr bwMode="auto">
          <a:xfrm>
            <a:off x="0" y="1143000"/>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3883437"/>
            <a:ext cx="3297242" cy="2198161"/>
          </a:xfrm>
          <a:prstGeom prst="rect">
            <a:avLst/>
          </a:prstGeom>
        </p:spPr>
      </p:pic>
    </p:spTree>
    <p:extLst>
      <p:ext uri="{BB962C8B-B14F-4D97-AF65-F5344CB8AC3E}">
        <p14:creationId xmlns:p14="http://schemas.microsoft.com/office/powerpoint/2010/main" val="3039071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315200" cy="1143000"/>
          </a:xfrm>
        </p:spPr>
        <p:txBody>
          <a:bodyPr/>
          <a:lstStyle/>
          <a:p>
            <a:pPr marL="457200" lvl="1" indent="-457200" eaLnBrk="1" fontAlgn="auto" hangingPunct="1">
              <a:lnSpc>
                <a:spcPct val="90000"/>
              </a:lnSpc>
              <a:spcBef>
                <a:spcPts val="600"/>
              </a:spcBef>
              <a:spcAft>
                <a:spcPts val="600"/>
              </a:spcAft>
            </a:pPr>
            <a:r>
              <a:rPr lang="en-US" sz="3600" kern="1200" dirty="0" smtClean="0">
                <a:solidFill>
                  <a:prstClr val="black"/>
                </a:solidFill>
                <a:latin typeface="Calibri" panose="020F0502020204030204"/>
                <a:ea typeface="+mn-ea"/>
                <a:cs typeface="+mn-cs"/>
              </a:rPr>
              <a:t/>
            </a:r>
            <a:br>
              <a:rPr lang="en-US" sz="3600" kern="1200" dirty="0" smtClean="0">
                <a:solidFill>
                  <a:prstClr val="black"/>
                </a:solidFill>
                <a:latin typeface="Calibri" panose="020F0502020204030204"/>
                <a:ea typeface="+mn-ea"/>
                <a:cs typeface="+mn-cs"/>
              </a:rPr>
            </a:br>
            <a:r>
              <a:rPr lang="en-US" sz="3200" kern="1200" dirty="0" smtClean="0">
                <a:solidFill>
                  <a:prstClr val="black"/>
                </a:solidFill>
                <a:latin typeface="Calibri" panose="020F0502020204030204"/>
                <a:ea typeface="+mn-ea"/>
                <a:cs typeface="+mn-cs"/>
              </a:rPr>
              <a:t>Impact </a:t>
            </a:r>
            <a:r>
              <a:rPr lang="en-US" sz="3200" kern="1200" dirty="0">
                <a:solidFill>
                  <a:prstClr val="black"/>
                </a:solidFill>
                <a:latin typeface="Calibri" panose="020F0502020204030204"/>
                <a:ea typeface="+mn-ea"/>
                <a:cs typeface="+mn-cs"/>
              </a:rPr>
              <a:t>of Federal and State </a:t>
            </a:r>
            <a:r>
              <a:rPr lang="en-US" sz="3200" kern="1200" dirty="0" smtClean="0">
                <a:solidFill>
                  <a:prstClr val="black"/>
                </a:solidFill>
                <a:latin typeface="Calibri" panose="020F0502020204030204"/>
                <a:ea typeface="+mn-ea"/>
                <a:cs typeface="+mn-cs"/>
              </a:rPr>
              <a:t>Cannabis Policies </a:t>
            </a:r>
            <a:r>
              <a:rPr lang="en-US" sz="3200" kern="1200" dirty="0">
                <a:solidFill>
                  <a:prstClr val="black"/>
                </a:solidFill>
                <a:latin typeface="Calibri" panose="020F0502020204030204"/>
                <a:ea typeface="+mn-ea"/>
                <a:cs typeface="+mn-cs"/>
              </a:rPr>
              <a:t>on </a:t>
            </a:r>
            <a:r>
              <a:rPr lang="en-US" sz="3200" kern="1200" dirty="0" smtClean="0">
                <a:solidFill>
                  <a:prstClr val="black"/>
                </a:solidFill>
                <a:latin typeface="Calibri" panose="020F0502020204030204"/>
                <a:ea typeface="+mn-ea"/>
                <a:cs typeface="+mn-cs"/>
              </a:rPr>
              <a:t>Minority Communities</a:t>
            </a:r>
            <a:r>
              <a:rPr lang="en-US" sz="4000" kern="1200" dirty="0">
                <a:solidFill>
                  <a:prstClr val="black"/>
                </a:solidFill>
                <a:latin typeface="Calibri" panose="020F0502020204030204"/>
                <a:ea typeface="+mn-ea"/>
                <a:cs typeface="+mn-cs"/>
              </a:rPr>
              <a:t/>
            </a:r>
            <a:br>
              <a:rPr lang="en-US" sz="4000" kern="1200" dirty="0">
                <a:solidFill>
                  <a:prstClr val="black"/>
                </a:solidFill>
                <a:latin typeface="Calibri" panose="020F0502020204030204"/>
                <a:ea typeface="+mn-ea"/>
                <a:cs typeface="+mn-cs"/>
              </a:rPr>
            </a:br>
            <a:endParaRPr lang="en-US"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7</a:t>
            </a:fld>
            <a:endParaRPr lang="en-US" dirty="0"/>
          </a:p>
        </p:txBody>
      </p:sp>
      <p:pic>
        <p:nvPicPr>
          <p:cNvPr id="5" name="Content Placeholder 4">
            <a:extLst>
              <a:ext uri="{FF2B5EF4-FFF2-40B4-BE49-F238E27FC236}">
                <a16:creationId xmlns:a16="http://schemas.microsoft.com/office/drawing/2014/main" xmlns="" id="{5DAA25BE-0429-4909-BE12-3F364C522C7F}"/>
              </a:ext>
            </a:extLst>
          </p:cNvPr>
          <p:cNvPicPr>
            <a:picLocks noGrp="1" noChangeAspect="1"/>
          </p:cNvPicPr>
          <p:nvPr>
            <p:ph idx="1"/>
          </p:nvPr>
        </p:nvPicPr>
        <p:blipFill>
          <a:blip r:embed="rId3"/>
          <a:stretch>
            <a:fillRect/>
          </a:stretch>
        </p:blipFill>
        <p:spPr>
          <a:xfrm>
            <a:off x="1017749" y="1729581"/>
            <a:ext cx="7108501" cy="4267200"/>
          </a:xfrm>
          <a:prstGeom prst="rect">
            <a:avLst/>
          </a:prstGeom>
        </p:spPr>
      </p:pic>
      <p:pic>
        <p:nvPicPr>
          <p:cNvPr id="6" name="Picture 4" descr="Logo Clear BG (2)"/>
          <p:cNvPicPr>
            <a:picLocks noChangeAspect="1" noChangeArrowheads="1"/>
          </p:cNvPicPr>
          <p:nvPr/>
        </p:nvPicPr>
        <p:blipFill>
          <a:blip r:embed="rId4"/>
          <a:srcRect/>
          <a:stretch>
            <a:fillRect/>
          </a:stretch>
        </p:blipFill>
        <p:spPr bwMode="auto">
          <a:xfrm>
            <a:off x="182563" y="177165"/>
            <a:ext cx="1371600" cy="655638"/>
          </a:xfrm>
          <a:prstGeom prst="rect">
            <a:avLst/>
          </a:prstGeom>
          <a:noFill/>
          <a:ln w="9525">
            <a:noFill/>
            <a:miter lim="800000"/>
            <a:headEnd/>
            <a:tailEnd/>
          </a:ln>
        </p:spPr>
      </p:pic>
      <p:sp>
        <p:nvSpPr>
          <p:cNvPr id="7" name="Rectangle 5"/>
          <p:cNvSpPr>
            <a:spLocks noChangeArrowheads="1"/>
          </p:cNvSpPr>
          <p:nvPr/>
        </p:nvSpPr>
        <p:spPr bwMode="auto">
          <a:xfrm>
            <a:off x="-1" y="1483519"/>
            <a:ext cx="9144000" cy="182563"/>
          </a:xfrm>
          <a:prstGeom prst="rect">
            <a:avLst/>
          </a:prstGeom>
          <a:solidFill>
            <a:srgbClr val="3D007A"/>
          </a:solidFill>
          <a:ln w="9525">
            <a:noFill/>
            <a:miter lim="800000"/>
            <a:headEnd/>
            <a:tailEnd/>
          </a:ln>
        </p:spPr>
        <p:txBody>
          <a:bodyPr wrap="none" anchor="ctr"/>
          <a:lstStyle/>
          <a:p>
            <a:pPr algn="ctr"/>
            <a:endParaRPr lang="en-US" dirty="0"/>
          </a:p>
        </p:txBody>
      </p:sp>
    </p:spTree>
    <p:extLst>
      <p:ext uri="{BB962C8B-B14F-4D97-AF65-F5344CB8AC3E}">
        <p14:creationId xmlns:p14="http://schemas.microsoft.com/office/powerpoint/2010/main" val="2767594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44158"/>
            <a:ext cx="6934200" cy="780608"/>
          </a:xfrm>
        </p:spPr>
        <p:txBody>
          <a:bodyPr/>
          <a:lstStyle/>
          <a:p>
            <a:r>
              <a:rPr lang="en-US" sz="3600" dirty="0" smtClean="0"/>
              <a:t>What is the Goal of Cannabis </a:t>
            </a:r>
            <a:br>
              <a:rPr lang="en-US" sz="3600" dirty="0" smtClean="0"/>
            </a:br>
            <a:r>
              <a:rPr lang="en-US" sz="3600" dirty="0" smtClean="0"/>
              <a:t>Social Equity? </a:t>
            </a:r>
            <a:endParaRPr lang="en-US" sz="3600" dirty="0"/>
          </a:p>
        </p:txBody>
      </p:sp>
      <p:sp>
        <p:nvSpPr>
          <p:cNvPr id="3" name="Content Placeholder 2"/>
          <p:cNvSpPr>
            <a:spLocks noGrp="1"/>
          </p:cNvSpPr>
          <p:nvPr>
            <p:ph idx="1"/>
          </p:nvPr>
        </p:nvSpPr>
        <p:spPr/>
        <p:txBody>
          <a:bodyPr/>
          <a:lstStyle/>
          <a:p>
            <a:pPr marL="0" lvl="1" indent="0" algn="just" eaLnBrk="1" fontAlgn="auto" hangingPunct="1">
              <a:lnSpc>
                <a:spcPct val="90000"/>
              </a:lnSpc>
              <a:spcBef>
                <a:spcPts val="600"/>
              </a:spcBef>
              <a:spcAft>
                <a:spcPts val="600"/>
              </a:spcAft>
              <a:buNone/>
            </a:pPr>
            <a:r>
              <a:rPr lang="en-US" sz="3200" kern="1200" dirty="0">
                <a:solidFill>
                  <a:prstClr val="black"/>
                </a:solidFill>
                <a:latin typeface="Calibri" panose="020F0502020204030204"/>
                <a:ea typeface="+mn-ea"/>
                <a:cs typeface="+mn-cs"/>
              </a:rPr>
              <a:t>The goal of </a:t>
            </a:r>
            <a:r>
              <a:rPr lang="en-US" sz="3200" kern="1200" dirty="0" smtClean="0">
                <a:solidFill>
                  <a:prstClr val="black"/>
                </a:solidFill>
                <a:latin typeface="Calibri" panose="020F0502020204030204"/>
                <a:ea typeface="+mn-ea"/>
                <a:cs typeface="+mn-cs"/>
              </a:rPr>
              <a:t>Cannabis Social Equity </a:t>
            </a:r>
            <a:r>
              <a:rPr lang="en-US" sz="3200" kern="1200" dirty="0">
                <a:solidFill>
                  <a:prstClr val="black"/>
                </a:solidFill>
                <a:latin typeface="Calibri" panose="020F0502020204030204"/>
                <a:ea typeface="+mn-ea"/>
                <a:cs typeface="+mn-cs"/>
              </a:rPr>
              <a:t>is </a:t>
            </a:r>
            <a:r>
              <a:rPr lang="en-US" sz="3200" kern="1200" dirty="0" smtClean="0">
                <a:solidFill>
                  <a:prstClr val="black"/>
                </a:solidFill>
                <a:latin typeface="Calibri" panose="020F0502020204030204"/>
                <a:ea typeface="+mn-ea"/>
                <a:cs typeface="+mn-cs"/>
              </a:rPr>
              <a:t>to recognize the disproportionate impact </a:t>
            </a:r>
            <a:r>
              <a:rPr lang="en-US" sz="3200" kern="1200" dirty="0">
                <a:solidFill>
                  <a:prstClr val="black"/>
                </a:solidFill>
                <a:latin typeface="Calibri" panose="020F0502020204030204"/>
                <a:ea typeface="+mn-ea"/>
                <a:cs typeface="+mn-cs"/>
              </a:rPr>
              <a:t>that cannabis </a:t>
            </a:r>
            <a:r>
              <a:rPr lang="en-US" sz="3200" kern="1200" dirty="0" smtClean="0">
                <a:solidFill>
                  <a:prstClr val="black"/>
                </a:solidFill>
                <a:latin typeface="Calibri" panose="020F0502020204030204"/>
                <a:ea typeface="+mn-ea"/>
                <a:cs typeface="+mn-cs"/>
              </a:rPr>
              <a:t>enforcement policies </a:t>
            </a:r>
            <a:r>
              <a:rPr lang="en-US" sz="3200" kern="1200" dirty="0">
                <a:solidFill>
                  <a:prstClr val="black"/>
                </a:solidFill>
                <a:latin typeface="Calibri" panose="020F0502020204030204"/>
                <a:ea typeface="+mn-ea"/>
                <a:cs typeface="+mn-cs"/>
              </a:rPr>
              <a:t>have had on minority communities.</a:t>
            </a:r>
          </a:p>
          <a:p>
            <a:pPr marL="0" lvl="1" indent="0" algn="just" eaLnBrk="1" fontAlgn="auto" hangingPunct="1">
              <a:lnSpc>
                <a:spcPct val="90000"/>
              </a:lnSpc>
              <a:spcBef>
                <a:spcPts val="600"/>
              </a:spcBef>
              <a:spcAft>
                <a:spcPts val="600"/>
              </a:spcAft>
              <a:buNone/>
            </a:pPr>
            <a:endParaRPr lang="en-US" sz="3600"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8</a:t>
            </a:fld>
            <a:endParaRPr lang="en-US" dirty="0"/>
          </a:p>
        </p:txBody>
      </p:sp>
      <p:sp>
        <p:nvSpPr>
          <p:cNvPr id="5" name="Rectangle 5"/>
          <p:cNvSpPr>
            <a:spLocks noChangeArrowheads="1"/>
          </p:cNvSpPr>
          <p:nvPr/>
        </p:nvSpPr>
        <p:spPr bwMode="auto">
          <a:xfrm>
            <a:off x="-15433" y="1143828"/>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6" name="Picture 4" descr="Logo Clear BG (2)"/>
          <p:cNvPicPr>
            <a:picLocks noChangeAspect="1" noChangeArrowheads="1"/>
          </p:cNvPicPr>
          <p:nvPr/>
        </p:nvPicPr>
        <p:blipFill>
          <a:blip r:embed="rId3"/>
          <a:srcRect/>
          <a:stretch>
            <a:fillRect/>
          </a:stretch>
        </p:blipFill>
        <p:spPr bwMode="auto">
          <a:xfrm>
            <a:off x="152400" y="244158"/>
            <a:ext cx="1371600" cy="655638"/>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4572000" y="3359926"/>
            <a:ext cx="3810317" cy="2670760"/>
          </a:xfrm>
          <a:prstGeom prst="rect">
            <a:avLst/>
          </a:prstGeom>
        </p:spPr>
      </p:pic>
    </p:spTree>
    <p:extLst>
      <p:ext uri="{BB962C8B-B14F-4D97-AF65-F5344CB8AC3E}">
        <p14:creationId xmlns:p14="http://schemas.microsoft.com/office/powerpoint/2010/main" val="2130418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625158"/>
          </a:xfrm>
        </p:spPr>
        <p:txBody>
          <a:bodyPr/>
          <a:lstStyle/>
          <a:p>
            <a:r>
              <a:rPr lang="en-US" sz="3600" dirty="0" smtClean="0"/>
              <a:t>Implementing Cannabis Social Equity</a:t>
            </a:r>
            <a:endParaRPr lang="en-US" sz="3600" dirty="0"/>
          </a:p>
        </p:txBody>
      </p:sp>
      <p:sp>
        <p:nvSpPr>
          <p:cNvPr id="3" name="Content Placeholder 2"/>
          <p:cNvSpPr>
            <a:spLocks noGrp="1"/>
          </p:cNvSpPr>
          <p:nvPr>
            <p:ph idx="1"/>
          </p:nvPr>
        </p:nvSpPr>
        <p:spPr/>
        <p:txBody>
          <a:bodyPr/>
          <a:lstStyle/>
          <a:p>
            <a:r>
              <a:rPr lang="en-US" dirty="0" smtClean="0"/>
              <a:t>Cannabis Equity Programs</a:t>
            </a:r>
          </a:p>
          <a:p>
            <a:r>
              <a:rPr lang="en-US" dirty="0" smtClean="0"/>
              <a:t>Cannabis Equity Ordinances</a:t>
            </a:r>
          </a:p>
          <a:p>
            <a:r>
              <a:rPr lang="en-US" dirty="0" smtClean="0"/>
              <a:t>Negotiating Cannabis Local and Social Equity Interests by way of Development Agreements</a:t>
            </a:r>
            <a:endParaRPr lang="en-US" dirty="0"/>
          </a:p>
        </p:txBody>
      </p:sp>
      <p:sp>
        <p:nvSpPr>
          <p:cNvPr id="4" name="Slide Number Placeholder 3"/>
          <p:cNvSpPr>
            <a:spLocks noGrp="1"/>
          </p:cNvSpPr>
          <p:nvPr>
            <p:ph type="sldNum" sz="quarter" idx="12"/>
          </p:nvPr>
        </p:nvSpPr>
        <p:spPr/>
        <p:txBody>
          <a:bodyPr/>
          <a:lstStyle/>
          <a:p>
            <a:pPr>
              <a:defRPr/>
            </a:pPr>
            <a:fld id="{51F672B3-7F2E-4C74-99C9-B3EE8B66E1B4}" type="slidenum">
              <a:rPr lang="en-US" smtClean="0"/>
              <a:pPr>
                <a:defRPr/>
              </a:pPr>
              <a:t>9</a:t>
            </a:fld>
            <a:endParaRPr lang="en-US" dirty="0"/>
          </a:p>
        </p:txBody>
      </p:sp>
      <p:sp>
        <p:nvSpPr>
          <p:cNvPr id="5" name="Rectangle 5"/>
          <p:cNvSpPr>
            <a:spLocks noChangeArrowheads="1"/>
          </p:cNvSpPr>
          <p:nvPr/>
        </p:nvSpPr>
        <p:spPr bwMode="auto">
          <a:xfrm>
            <a:off x="-15433" y="1143828"/>
            <a:ext cx="9144000" cy="182563"/>
          </a:xfrm>
          <a:prstGeom prst="rect">
            <a:avLst/>
          </a:prstGeom>
          <a:solidFill>
            <a:srgbClr val="3D007A"/>
          </a:solidFill>
          <a:ln w="9525">
            <a:noFill/>
            <a:miter lim="800000"/>
            <a:headEnd/>
            <a:tailEnd/>
          </a:ln>
        </p:spPr>
        <p:txBody>
          <a:bodyPr wrap="none" anchor="ctr"/>
          <a:lstStyle/>
          <a:p>
            <a:pPr algn="ctr"/>
            <a:endParaRPr lang="en-US" dirty="0"/>
          </a:p>
        </p:txBody>
      </p:sp>
      <p:pic>
        <p:nvPicPr>
          <p:cNvPr id="6" name="Picture 4" descr="Logo Clear BG (2)"/>
          <p:cNvPicPr>
            <a:picLocks noChangeAspect="1" noChangeArrowheads="1"/>
          </p:cNvPicPr>
          <p:nvPr/>
        </p:nvPicPr>
        <p:blipFill>
          <a:blip r:embed="rId2"/>
          <a:srcRect/>
          <a:stretch>
            <a:fillRect/>
          </a:stretch>
        </p:blipFill>
        <p:spPr bwMode="auto">
          <a:xfrm>
            <a:off x="152400" y="244158"/>
            <a:ext cx="1371600" cy="655638"/>
          </a:xfrm>
          <a:prstGeom prst="rect">
            <a:avLst/>
          </a:prstGeom>
          <a:noFill/>
          <a:ln w="9525">
            <a:noFill/>
            <a:miter lim="800000"/>
            <a:headEnd/>
            <a:tailEnd/>
          </a:ln>
        </p:spPr>
      </p:pic>
    </p:spTree>
    <p:extLst>
      <p:ext uri="{BB962C8B-B14F-4D97-AF65-F5344CB8AC3E}">
        <p14:creationId xmlns:p14="http://schemas.microsoft.com/office/powerpoint/2010/main" val="10971315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36435</TotalTime>
  <Words>2972</Words>
  <Application>Microsoft Office PowerPoint</Application>
  <PresentationFormat>On-screen Show (4:3)</PresentationFormat>
  <Paragraphs>292</Paragraphs>
  <Slides>32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Century Gothic</vt:lpstr>
      <vt:lpstr>Default Design</vt:lpstr>
      <vt:lpstr>PowerPoint Presentation</vt:lpstr>
      <vt:lpstr>Introduction</vt:lpstr>
      <vt:lpstr>Workshop Guidelines</vt:lpstr>
      <vt:lpstr>PowerPoint Presentation</vt:lpstr>
      <vt:lpstr>What is Equity?</vt:lpstr>
      <vt:lpstr>What is Cannabis Social Equity?</vt:lpstr>
      <vt:lpstr> Impact of Federal and State Cannabis Policies on Minority Communities </vt:lpstr>
      <vt:lpstr>What is the Goal of Cannabis  Social Equity? </vt:lpstr>
      <vt:lpstr>Implementing Cannabis Social Equity</vt:lpstr>
      <vt:lpstr>Cannabis Equity Grants Program</vt:lpstr>
      <vt:lpstr>Cannabis Equity Grants Program</vt:lpstr>
      <vt:lpstr>Cannabis Equity Grants Program</vt:lpstr>
      <vt:lpstr>Cannabis Equity Grants Program</vt:lpstr>
      <vt:lpstr>Cannabis Equity Grants Program</vt:lpstr>
      <vt:lpstr>Cannabis Equity Grants Program</vt:lpstr>
      <vt:lpstr>Cannabis Equity Grants Program</vt:lpstr>
      <vt:lpstr>Cannabis Equity Grants Program</vt:lpstr>
      <vt:lpstr>California Equity Grants (FY 20-21)</vt:lpstr>
      <vt:lpstr>Local Equity Program Benefits</vt:lpstr>
      <vt:lpstr>Cannabis Equity Ordinance</vt:lpstr>
      <vt:lpstr>Model Social Equity Ordinances</vt:lpstr>
      <vt:lpstr>Disadvantages of Equity Grant Programs and Social Equity Ordinances </vt:lpstr>
      <vt:lpstr>Commercial Cannabis Business Ordinance</vt:lpstr>
      <vt:lpstr>Development Agreement</vt:lpstr>
      <vt:lpstr>Content of Development Agreement </vt:lpstr>
      <vt:lpstr>Benefits of Development Agreement</vt:lpstr>
      <vt:lpstr>Disadvantages to Development Agreement</vt:lpstr>
      <vt:lpstr>Community Input</vt:lpstr>
      <vt:lpstr>Breakout Rooms</vt:lpstr>
      <vt:lpstr>Instructions for Breakout Rooms</vt:lpstr>
      <vt:lpstr>Report on Community Discussions and Community Input</vt:lpstr>
      <vt:lpstr>PowerPoint Presentation</vt:lpstr>
    </vt:vector>
  </TitlesOfParts>
  <Company>City of National City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apalma</dc:creator>
  <cp:lastModifiedBy>Charles E. Bell Jr.</cp:lastModifiedBy>
  <cp:revision>1287</cp:revision>
  <cp:lastPrinted>2021-06-10T20:20:02Z</cp:lastPrinted>
  <dcterms:created xsi:type="dcterms:W3CDTF">2011-02-01T18:34:23Z</dcterms:created>
  <dcterms:modified xsi:type="dcterms:W3CDTF">2021-06-15T22:33:21Z</dcterms:modified>
</cp:coreProperties>
</file>